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3.xml" ContentType="application/vnd.openxmlformats-officedocument.drawingml.diagramColors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slides/slide24.xml" ContentType="application/vnd.openxmlformats-officedocument.presentationml.slide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6" r:id="rId1"/>
  </p:sldMasterIdLst>
  <p:notesMasterIdLst>
    <p:notesMasterId r:id="rId27"/>
  </p:notesMasterIdLst>
  <p:sldIdLst>
    <p:sldId id="283" r:id="rId2"/>
    <p:sldId id="284" r:id="rId3"/>
    <p:sldId id="285" r:id="rId4"/>
    <p:sldId id="310" r:id="rId5"/>
    <p:sldId id="311" r:id="rId6"/>
    <p:sldId id="286" r:id="rId7"/>
    <p:sldId id="289" r:id="rId8"/>
    <p:sldId id="291" r:id="rId9"/>
    <p:sldId id="288" r:id="rId10"/>
    <p:sldId id="290" r:id="rId11"/>
    <p:sldId id="292" r:id="rId12"/>
    <p:sldId id="293" r:id="rId13"/>
    <p:sldId id="294" r:id="rId14"/>
    <p:sldId id="295" r:id="rId15"/>
    <p:sldId id="298" r:id="rId16"/>
    <p:sldId id="297" r:id="rId17"/>
    <p:sldId id="299" r:id="rId18"/>
    <p:sldId id="300" r:id="rId19"/>
    <p:sldId id="301" r:id="rId20"/>
    <p:sldId id="302" r:id="rId21"/>
    <p:sldId id="303" r:id="rId22"/>
    <p:sldId id="306" r:id="rId23"/>
    <p:sldId id="307" r:id="rId24"/>
    <p:sldId id="30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07F09"/>
    <a:srgbClr val="800000"/>
    <a:srgbClr val="C00000"/>
    <a:srgbClr val="E7E8E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781" autoAdjust="0"/>
  </p:normalViewPr>
  <p:slideViewPr>
    <p:cSldViewPr>
      <p:cViewPr varScale="1">
        <p:scale>
          <a:sx n="64" d="100"/>
          <a:sy n="64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layout/>
      <c:txPr>
        <a:bodyPr/>
        <a:lstStyle/>
        <a:p>
          <a:pPr>
            <a:defRPr sz="1600"/>
          </a:pPr>
          <a:endParaRPr lang="en-US"/>
        </a:p>
      </c:tx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Unlimited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15.2</c:v>
                </c:pt>
                <c:pt idx="5">
                  <c:v>12.4</c:v>
                </c:pt>
                <c:pt idx="6">
                  <c:v>8.200000000000001</c:v>
                </c:pt>
                <c:pt idx="7">
                  <c:v>6.2</c:v>
                </c:pt>
              </c:numCache>
            </c:numRef>
          </c:val>
        </c:ser>
        <c:dLbls/>
        <c:marker val="1"/>
        <c:axId val="182615320"/>
        <c:axId val="416522168"/>
      </c:lineChart>
      <c:catAx>
        <c:axId val="182615320"/>
        <c:scaling>
          <c:orientation val="minMax"/>
        </c:scaling>
        <c:delete val="1"/>
        <c:axPos val="b"/>
        <c:numFmt formatCode="General" sourceLinked="1"/>
        <c:tickLblPos val="nextTo"/>
        <c:crossAx val="416522168"/>
        <c:crosses val="autoZero"/>
        <c:auto val="1"/>
        <c:lblAlgn val="ctr"/>
        <c:lblOffset val="100"/>
      </c:catAx>
      <c:valAx>
        <c:axId val="416522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Mbps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82615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Limited to 10 Mbps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Unlimited</c:v>
                </c:pt>
              </c:strCache>
            </c:strRef>
          </c:tx>
          <c:dPt>
            <c:idx val="4"/>
            <c:marker>
              <c:spPr>
                <a:solidFill>
                  <a:schemeClr val="accent2"/>
                </a:solidFill>
              </c:spPr>
            </c:marker>
          </c:dPt>
          <c:dPt>
            <c:idx val="5"/>
            <c:marker>
              <c:spPr>
                <a:solidFill>
                  <a:schemeClr val="accent2"/>
                </a:solidFill>
              </c:spPr>
            </c:marker>
          </c:dPt>
          <c:cat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10.0</c:v>
                </c:pt>
                <c:pt idx="5">
                  <c:v>10.0</c:v>
                </c:pt>
                <c:pt idx="6">
                  <c:v>8.200000000000001</c:v>
                </c:pt>
                <c:pt idx="7">
                  <c:v>6.2</c:v>
                </c:pt>
              </c:numCache>
            </c:numRef>
          </c:val>
        </c:ser>
        <c:dLbls/>
        <c:marker val="1"/>
        <c:axId val="446960232"/>
        <c:axId val="300215048"/>
      </c:lineChart>
      <c:catAx>
        <c:axId val="446960232"/>
        <c:scaling>
          <c:orientation val="minMax"/>
        </c:scaling>
        <c:delete val="1"/>
        <c:axPos val="b"/>
        <c:numFmt formatCode="General" sourceLinked="1"/>
        <c:tickLblPos val="nextTo"/>
        <c:crossAx val="300215048"/>
        <c:crosses val="autoZero"/>
        <c:auto val="1"/>
        <c:lblAlgn val="ctr"/>
        <c:lblOffset val="100"/>
      </c:catAx>
      <c:valAx>
        <c:axId val="300215048"/>
        <c:scaling>
          <c:orientation val="minMax"/>
          <c:max val="2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Mbps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46960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Circuit A</c:v>
                </c:pt>
              </c:strCache>
            </c:strRef>
          </c:tx>
          <c:spPr>
            <a:ln w="69850">
              <a:prstDash val="dash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650.0</c:v>
                </c:pt>
                <c:pt idx="1">
                  <c:v>880.0</c:v>
                </c:pt>
                <c:pt idx="2">
                  <c:v>760.0</c:v>
                </c:pt>
                <c:pt idx="3">
                  <c:v>910.0</c:v>
                </c:pt>
                <c:pt idx="4">
                  <c:v>600.0</c:v>
                </c:pt>
                <c:pt idx="5">
                  <c:v>740.0</c:v>
                </c:pt>
                <c:pt idx="6">
                  <c:v>725.0</c:v>
                </c:pt>
                <c:pt idx="7">
                  <c:v>760.0</c:v>
                </c:pt>
                <c:pt idx="8">
                  <c:v>860.0</c:v>
                </c:pt>
                <c:pt idx="9">
                  <c:v>950.0</c:v>
                </c:pt>
                <c:pt idx="10">
                  <c:v>1010.0</c:v>
                </c:pt>
                <c:pt idx="11">
                  <c:v>1075.0</c:v>
                </c:pt>
                <c:pt idx="12">
                  <c:v>1070.0</c:v>
                </c:pt>
                <c:pt idx="13">
                  <c:v>1200.0</c:v>
                </c:pt>
                <c:pt idx="14">
                  <c:v>1320.0</c:v>
                </c:pt>
                <c:pt idx="15">
                  <c:v>1520.0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Circuit B</c:v>
                </c:pt>
              </c:strCache>
            </c:strRef>
          </c:tx>
          <c:spPr>
            <a:ln w="69850"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950.0</c:v>
                </c:pt>
                <c:pt idx="1">
                  <c:v>900.0</c:v>
                </c:pt>
                <c:pt idx="2">
                  <c:v>930.0</c:v>
                </c:pt>
                <c:pt idx="3">
                  <c:v>750.0</c:v>
                </c:pt>
                <c:pt idx="4">
                  <c:v>885.0</c:v>
                </c:pt>
                <c:pt idx="5">
                  <c:v>840.0</c:v>
                </c:pt>
                <c:pt idx="6">
                  <c:v>820.0</c:v>
                </c:pt>
                <c:pt idx="7">
                  <c:v>1220.0</c:v>
                </c:pt>
                <c:pt idx="8">
                  <c:v>1100.0</c:v>
                </c:pt>
                <c:pt idx="9">
                  <c:v>1340.0</c:v>
                </c:pt>
                <c:pt idx="10">
                  <c:v>1190.0</c:v>
                </c:pt>
                <c:pt idx="11">
                  <c:v>1230.0</c:v>
                </c:pt>
                <c:pt idx="12">
                  <c:v>1270.0</c:v>
                </c:pt>
                <c:pt idx="13">
                  <c:v>1220.0</c:v>
                </c:pt>
                <c:pt idx="14">
                  <c:v>1170.0</c:v>
                </c:pt>
                <c:pt idx="15">
                  <c:v>1320.0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Circuit C</c:v>
                </c:pt>
              </c:strCache>
            </c:strRef>
          </c:tx>
          <c:spPr>
            <a:ln w="698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790.0</c:v>
                </c:pt>
                <c:pt idx="1">
                  <c:v>600.0</c:v>
                </c:pt>
                <c:pt idx="2">
                  <c:v>660.0</c:v>
                </c:pt>
                <c:pt idx="3">
                  <c:v>1050.0</c:v>
                </c:pt>
                <c:pt idx="4">
                  <c:v>1200.0</c:v>
                </c:pt>
                <c:pt idx="5">
                  <c:v>1020.0</c:v>
                </c:pt>
                <c:pt idx="6">
                  <c:v>590.0</c:v>
                </c:pt>
                <c:pt idx="7">
                  <c:v>575.0</c:v>
                </c:pt>
                <c:pt idx="8">
                  <c:v>590.0</c:v>
                </c:pt>
                <c:pt idx="9">
                  <c:v>555.0</c:v>
                </c:pt>
                <c:pt idx="10">
                  <c:v>520.0</c:v>
                </c:pt>
                <c:pt idx="11">
                  <c:v>620.0</c:v>
                </c:pt>
                <c:pt idx="12">
                  <c:v>515.0</c:v>
                </c:pt>
                <c:pt idx="13">
                  <c:v>700.0</c:v>
                </c:pt>
                <c:pt idx="14">
                  <c:v>730.0</c:v>
                </c:pt>
                <c:pt idx="15">
                  <c:v>680.0</c:v>
                </c:pt>
              </c:numCache>
            </c:numRef>
          </c:val>
        </c:ser>
        <c:dLbls/>
        <c:marker val="1"/>
        <c:axId val="300195896"/>
        <c:axId val="416863112"/>
      </c:lineChart>
      <c:catAx>
        <c:axId val="300195896"/>
        <c:scaling>
          <c:orientation val="minMax"/>
        </c:scaling>
        <c:axPos val="b"/>
        <c:numFmt formatCode="General" sourceLinked="1"/>
        <c:tickLblPos val="nextTo"/>
        <c:crossAx val="416863112"/>
        <c:crosses val="autoZero"/>
        <c:auto val="1"/>
        <c:lblAlgn val="ctr"/>
        <c:lblOffset val="100"/>
      </c:catAx>
      <c:valAx>
        <c:axId val="416863112"/>
        <c:scaling>
          <c:orientation val="minMax"/>
          <c:max val="2000.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3001958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Network Costs</c:v>
                </c:pt>
              </c:strCache>
            </c:strRef>
          </c:tx>
          <c:dLbls>
            <c:dLbl>
              <c:idx val="5"/>
              <c:layout>
                <c:manualLayout>
                  <c:x val="0.0453339324432272"/>
                  <c:y val="0.0317363120307636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End User Support</c:v>
                </c:pt>
                <c:pt idx="1">
                  <c:v>Systems Management</c:v>
                </c:pt>
                <c:pt idx="2">
                  <c:v>Client Computers</c:v>
                </c:pt>
                <c:pt idx="3">
                  <c:v>Network Devices</c:v>
                </c:pt>
                <c:pt idx="4">
                  <c:v>Application Software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31.0</c:v>
                </c:pt>
                <c:pt idx="1">
                  <c:v>38.0</c:v>
                </c:pt>
                <c:pt idx="2">
                  <c:v>9.0</c:v>
                </c:pt>
                <c:pt idx="3">
                  <c:v>9.0</c:v>
                </c:pt>
                <c:pt idx="4">
                  <c:v>8.0</c:v>
                </c:pt>
                <c:pt idx="5">
                  <c:v>5.0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BB913-D1AF-4C07-8E77-751AF86223EA}" type="doc">
      <dgm:prSet loTypeId="urn:microsoft.com/office/officeart/2005/8/layout/hList1" loCatId="list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70726BE-994E-4216-AA5A-641F7684801C}">
      <dgm:prSet phldrT="[Text]"/>
      <dgm:spPr/>
      <dgm:t>
        <a:bodyPr/>
        <a:lstStyle/>
        <a:p>
          <a:r>
            <a:rPr lang="en-US" dirty="0" smtClean="0"/>
            <a:t>Operational Tasks</a:t>
          </a:r>
          <a:endParaRPr lang="en-US" dirty="0"/>
        </a:p>
      </dgm:t>
    </dgm:pt>
    <dgm:pt modelId="{83B78C60-1CB8-41B0-87E1-A849FA6704E0}" type="parTrans" cxnId="{CDF3902D-87B2-475E-8060-4945DEF172A8}">
      <dgm:prSet/>
      <dgm:spPr/>
      <dgm:t>
        <a:bodyPr/>
        <a:lstStyle/>
        <a:p>
          <a:endParaRPr lang="en-US"/>
        </a:p>
      </dgm:t>
    </dgm:pt>
    <dgm:pt modelId="{A35F43EE-BD42-48E3-9FFB-1EDC460C0CB0}" type="sibTrans" cxnId="{CDF3902D-87B2-475E-8060-4945DEF172A8}">
      <dgm:prSet/>
      <dgm:spPr/>
      <dgm:t>
        <a:bodyPr/>
        <a:lstStyle/>
        <a:p>
          <a:endParaRPr lang="en-US"/>
        </a:p>
      </dgm:t>
    </dgm:pt>
    <dgm:pt modelId="{F24A621C-C7FC-405C-A7C2-1BF8716E757E}">
      <dgm:prSet phldrT="[Text]"/>
      <dgm:spPr/>
      <dgm:t>
        <a:bodyPr/>
        <a:lstStyle/>
        <a:p>
          <a:r>
            <a:rPr lang="en-US" dirty="0" smtClean="0"/>
            <a:t>Manage the day-to-day operations of the network</a:t>
          </a:r>
          <a:endParaRPr lang="en-US" dirty="0"/>
        </a:p>
      </dgm:t>
    </dgm:pt>
    <dgm:pt modelId="{EAB7F7D0-0C9B-4A30-9529-DFFBDD7D7FD1}" type="parTrans" cxnId="{78155960-3B5A-4B08-B7DE-813C11429677}">
      <dgm:prSet/>
      <dgm:spPr/>
      <dgm:t>
        <a:bodyPr/>
        <a:lstStyle/>
        <a:p>
          <a:endParaRPr lang="en-US"/>
        </a:p>
      </dgm:t>
    </dgm:pt>
    <dgm:pt modelId="{A684415D-1F52-4C68-95A8-41BC76F88647}" type="sibTrans" cxnId="{78155960-3B5A-4B08-B7DE-813C11429677}">
      <dgm:prSet/>
      <dgm:spPr/>
      <dgm:t>
        <a:bodyPr/>
        <a:lstStyle/>
        <a:p>
          <a:endParaRPr lang="en-US"/>
        </a:p>
      </dgm:t>
    </dgm:pt>
    <dgm:pt modelId="{F41A2899-C51C-473B-B723-B8693A70557A}">
      <dgm:prSet/>
      <dgm:spPr/>
      <dgm:t>
        <a:bodyPr/>
        <a:lstStyle/>
        <a:p>
          <a:r>
            <a:rPr lang="en-US" smtClean="0"/>
            <a:t>Provide support to network users</a:t>
          </a:r>
          <a:endParaRPr lang="en-US" dirty="0"/>
        </a:p>
      </dgm:t>
    </dgm:pt>
    <dgm:pt modelId="{D370E525-6937-435E-8092-B7C3445CCD4B}" type="parTrans" cxnId="{514747CC-EEA3-4AA1-ACE6-7B25270067C6}">
      <dgm:prSet/>
      <dgm:spPr/>
      <dgm:t>
        <a:bodyPr/>
        <a:lstStyle/>
        <a:p>
          <a:endParaRPr lang="en-US"/>
        </a:p>
      </dgm:t>
    </dgm:pt>
    <dgm:pt modelId="{0A64836F-3D91-42B0-9278-9A7E59AE0318}" type="sibTrans" cxnId="{514747CC-EEA3-4AA1-ACE6-7B25270067C6}">
      <dgm:prSet/>
      <dgm:spPr/>
      <dgm:t>
        <a:bodyPr/>
        <a:lstStyle/>
        <a:p>
          <a:endParaRPr lang="en-US"/>
        </a:p>
      </dgm:t>
    </dgm:pt>
    <dgm:pt modelId="{6BCF850F-2C2F-41F8-8AE8-8185452402FA}">
      <dgm:prSet/>
      <dgm:spPr/>
      <dgm:t>
        <a:bodyPr/>
        <a:lstStyle/>
        <a:p>
          <a:r>
            <a:rPr lang="en-US" smtClean="0"/>
            <a:t>Ensure the network is operating reliably</a:t>
          </a:r>
          <a:endParaRPr lang="en-US" dirty="0"/>
        </a:p>
      </dgm:t>
    </dgm:pt>
    <dgm:pt modelId="{89E5DB0E-CE4F-44EF-9C7C-23E36EBAAC44}" type="parTrans" cxnId="{CE684F2D-6512-444E-8756-AD9A3B259AA7}">
      <dgm:prSet/>
      <dgm:spPr/>
      <dgm:t>
        <a:bodyPr/>
        <a:lstStyle/>
        <a:p>
          <a:endParaRPr lang="en-US"/>
        </a:p>
      </dgm:t>
    </dgm:pt>
    <dgm:pt modelId="{C966D456-BD6B-443D-85E2-23BF97366226}" type="sibTrans" cxnId="{CE684F2D-6512-444E-8756-AD9A3B259AA7}">
      <dgm:prSet/>
      <dgm:spPr/>
      <dgm:t>
        <a:bodyPr/>
        <a:lstStyle/>
        <a:p>
          <a:endParaRPr lang="en-US"/>
        </a:p>
      </dgm:t>
    </dgm:pt>
    <dgm:pt modelId="{71172733-AE04-438C-A0F9-DF020F629747}">
      <dgm:prSet/>
      <dgm:spPr/>
      <dgm:t>
        <a:bodyPr/>
        <a:lstStyle/>
        <a:p>
          <a:r>
            <a:rPr lang="en-US" smtClean="0"/>
            <a:t>Evaluate and acquire network hardware, software, and services</a:t>
          </a:r>
          <a:endParaRPr lang="en-US" dirty="0"/>
        </a:p>
      </dgm:t>
    </dgm:pt>
    <dgm:pt modelId="{8DF493D4-FC23-4971-BBBF-740744C819FB}" type="parTrans" cxnId="{33035C17-2EF0-4ECD-A1F6-96613B9DA8EB}">
      <dgm:prSet/>
      <dgm:spPr/>
      <dgm:t>
        <a:bodyPr/>
        <a:lstStyle/>
        <a:p>
          <a:endParaRPr lang="en-US"/>
        </a:p>
      </dgm:t>
    </dgm:pt>
    <dgm:pt modelId="{B89C698C-25D7-436E-8E4C-C411EDACD294}" type="sibTrans" cxnId="{33035C17-2EF0-4ECD-A1F6-96613B9DA8EB}">
      <dgm:prSet/>
      <dgm:spPr/>
      <dgm:t>
        <a:bodyPr/>
        <a:lstStyle/>
        <a:p>
          <a:endParaRPr lang="en-US"/>
        </a:p>
      </dgm:t>
    </dgm:pt>
    <dgm:pt modelId="{ECAB7840-C5EB-4894-BB00-FA7DE0849CCE}">
      <dgm:prSet/>
      <dgm:spPr/>
      <dgm:t>
        <a:bodyPr/>
        <a:lstStyle/>
        <a:p>
          <a:r>
            <a:rPr lang="en-US" smtClean="0"/>
            <a:t>Manage the network technical staff</a:t>
          </a:r>
          <a:endParaRPr lang="en-US" dirty="0" smtClean="0"/>
        </a:p>
      </dgm:t>
    </dgm:pt>
    <dgm:pt modelId="{41B01F7D-634E-49AE-89AF-EB4B1BE8319C}" type="parTrans" cxnId="{07D95FA9-2883-4C2E-A023-E4873B99904F}">
      <dgm:prSet/>
      <dgm:spPr/>
      <dgm:t>
        <a:bodyPr/>
        <a:lstStyle/>
        <a:p>
          <a:endParaRPr lang="en-US"/>
        </a:p>
      </dgm:t>
    </dgm:pt>
    <dgm:pt modelId="{8433DE00-8EDC-4F53-853D-F738CE7E28B3}" type="sibTrans" cxnId="{07D95FA9-2883-4C2E-A023-E4873B99904F}">
      <dgm:prSet/>
      <dgm:spPr/>
      <dgm:t>
        <a:bodyPr/>
        <a:lstStyle/>
        <a:p>
          <a:endParaRPr lang="en-US"/>
        </a:p>
      </dgm:t>
    </dgm:pt>
    <dgm:pt modelId="{3FC52DCF-0DF4-4184-A2D7-0F22A9E33056}">
      <dgm:prSet/>
      <dgm:spPr/>
      <dgm:t>
        <a:bodyPr/>
        <a:lstStyle/>
        <a:p>
          <a:r>
            <a:rPr lang="en-US" smtClean="0"/>
            <a:t>Manage the network budget, with emphasis on controlling costs</a:t>
          </a:r>
          <a:endParaRPr lang="en-US" dirty="0"/>
        </a:p>
      </dgm:t>
    </dgm:pt>
    <dgm:pt modelId="{9FF16CC3-3647-48A9-8049-4D46D4F64923}" type="parTrans" cxnId="{2FDE1DD5-BD16-481E-8DD8-767DF1134E9F}">
      <dgm:prSet/>
      <dgm:spPr/>
      <dgm:t>
        <a:bodyPr/>
        <a:lstStyle/>
        <a:p>
          <a:endParaRPr lang="en-US"/>
        </a:p>
      </dgm:t>
    </dgm:pt>
    <dgm:pt modelId="{07059B99-26AA-4337-B8EA-CE90B5DAE546}" type="sibTrans" cxnId="{2FDE1DD5-BD16-481E-8DD8-767DF1134E9F}">
      <dgm:prSet/>
      <dgm:spPr/>
      <dgm:t>
        <a:bodyPr/>
        <a:lstStyle/>
        <a:p>
          <a:endParaRPr lang="en-US"/>
        </a:p>
      </dgm:t>
    </dgm:pt>
    <dgm:pt modelId="{7D812D90-9C95-41AB-800D-30DD04E8371E}" type="pres">
      <dgm:prSet presAssocID="{63EBB913-D1AF-4C07-8E77-751AF86223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F80CF-EA20-460D-A03D-C6C349D5D29B}" type="pres">
      <dgm:prSet presAssocID="{870726BE-994E-4216-AA5A-641F7684801C}" presName="composite" presStyleCnt="0"/>
      <dgm:spPr/>
    </dgm:pt>
    <dgm:pt modelId="{E3EF0D6C-7CA3-48F0-95AC-499F3CBA4389}" type="pres">
      <dgm:prSet presAssocID="{870726BE-994E-4216-AA5A-641F7684801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3EB46-DE49-4B5C-8DC0-54D1709C5FA8}" type="pres">
      <dgm:prSet presAssocID="{870726BE-994E-4216-AA5A-641F7684801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747CC-EEA3-4AA1-ACE6-7B25270067C6}" srcId="{870726BE-994E-4216-AA5A-641F7684801C}" destId="{F41A2899-C51C-473B-B723-B8693A70557A}" srcOrd="1" destOrd="0" parTransId="{D370E525-6937-435E-8092-B7C3445CCD4B}" sibTransId="{0A64836F-3D91-42B0-9278-9A7E59AE0318}"/>
    <dgm:cxn modelId="{87C4A78B-6F0B-4A54-94D0-6F7AF519479D}" type="presOf" srcId="{F41A2899-C51C-473B-B723-B8693A70557A}" destId="{30F3EB46-DE49-4B5C-8DC0-54D1709C5FA8}" srcOrd="0" destOrd="1" presId="urn:microsoft.com/office/officeart/2005/8/layout/hList1"/>
    <dgm:cxn modelId="{33035C17-2EF0-4ECD-A1F6-96613B9DA8EB}" srcId="{870726BE-994E-4216-AA5A-641F7684801C}" destId="{71172733-AE04-438C-A0F9-DF020F629747}" srcOrd="3" destOrd="0" parTransId="{8DF493D4-FC23-4971-BBBF-740744C819FB}" sibTransId="{B89C698C-25D7-436E-8E4C-C411EDACD294}"/>
    <dgm:cxn modelId="{FF8CDBA9-2463-490E-B159-C87517DB6069}" type="presOf" srcId="{3FC52DCF-0DF4-4184-A2D7-0F22A9E33056}" destId="{30F3EB46-DE49-4B5C-8DC0-54D1709C5FA8}" srcOrd="0" destOrd="5" presId="urn:microsoft.com/office/officeart/2005/8/layout/hList1"/>
    <dgm:cxn modelId="{2FDE1DD5-BD16-481E-8DD8-767DF1134E9F}" srcId="{870726BE-994E-4216-AA5A-641F7684801C}" destId="{3FC52DCF-0DF4-4184-A2D7-0F22A9E33056}" srcOrd="5" destOrd="0" parTransId="{9FF16CC3-3647-48A9-8049-4D46D4F64923}" sibTransId="{07059B99-26AA-4337-B8EA-CE90B5DAE546}"/>
    <dgm:cxn modelId="{861ADC71-2A3B-4840-8C4A-C0214E931EAD}" type="presOf" srcId="{6BCF850F-2C2F-41F8-8AE8-8185452402FA}" destId="{30F3EB46-DE49-4B5C-8DC0-54D1709C5FA8}" srcOrd="0" destOrd="2" presId="urn:microsoft.com/office/officeart/2005/8/layout/hList1"/>
    <dgm:cxn modelId="{4CB6F17F-CA87-403C-BCDE-69B1CF7C6340}" type="presOf" srcId="{F24A621C-C7FC-405C-A7C2-1BF8716E757E}" destId="{30F3EB46-DE49-4B5C-8DC0-54D1709C5FA8}" srcOrd="0" destOrd="0" presId="urn:microsoft.com/office/officeart/2005/8/layout/hList1"/>
    <dgm:cxn modelId="{B1D45B59-93F9-4E98-A416-7F9BCAFEB3CE}" type="presOf" srcId="{71172733-AE04-438C-A0F9-DF020F629747}" destId="{30F3EB46-DE49-4B5C-8DC0-54D1709C5FA8}" srcOrd="0" destOrd="3" presId="urn:microsoft.com/office/officeart/2005/8/layout/hList1"/>
    <dgm:cxn modelId="{CDF3902D-87B2-475E-8060-4945DEF172A8}" srcId="{63EBB913-D1AF-4C07-8E77-751AF86223EA}" destId="{870726BE-994E-4216-AA5A-641F7684801C}" srcOrd="0" destOrd="0" parTransId="{83B78C60-1CB8-41B0-87E1-A849FA6704E0}" sibTransId="{A35F43EE-BD42-48E3-9FFB-1EDC460C0CB0}"/>
    <dgm:cxn modelId="{74CAFBF5-8AA9-4084-9D54-0C1159A88E48}" type="presOf" srcId="{63EBB913-D1AF-4C07-8E77-751AF86223EA}" destId="{7D812D90-9C95-41AB-800D-30DD04E8371E}" srcOrd="0" destOrd="0" presId="urn:microsoft.com/office/officeart/2005/8/layout/hList1"/>
    <dgm:cxn modelId="{24B25BFA-3CBC-470B-8A64-2746ED5F29D6}" type="presOf" srcId="{ECAB7840-C5EB-4894-BB00-FA7DE0849CCE}" destId="{30F3EB46-DE49-4B5C-8DC0-54D1709C5FA8}" srcOrd="0" destOrd="4" presId="urn:microsoft.com/office/officeart/2005/8/layout/hList1"/>
    <dgm:cxn modelId="{CE684F2D-6512-444E-8756-AD9A3B259AA7}" srcId="{870726BE-994E-4216-AA5A-641F7684801C}" destId="{6BCF850F-2C2F-41F8-8AE8-8185452402FA}" srcOrd="2" destOrd="0" parTransId="{89E5DB0E-CE4F-44EF-9C7C-23E36EBAAC44}" sibTransId="{C966D456-BD6B-443D-85E2-23BF97366226}"/>
    <dgm:cxn modelId="{07D95FA9-2883-4C2E-A023-E4873B99904F}" srcId="{870726BE-994E-4216-AA5A-641F7684801C}" destId="{ECAB7840-C5EB-4894-BB00-FA7DE0849CCE}" srcOrd="4" destOrd="0" parTransId="{41B01F7D-634E-49AE-89AF-EB4B1BE8319C}" sibTransId="{8433DE00-8EDC-4F53-853D-F738CE7E28B3}"/>
    <dgm:cxn modelId="{78155960-3B5A-4B08-B7DE-813C11429677}" srcId="{870726BE-994E-4216-AA5A-641F7684801C}" destId="{F24A621C-C7FC-405C-A7C2-1BF8716E757E}" srcOrd="0" destOrd="0" parTransId="{EAB7F7D0-0C9B-4A30-9529-DFFBDD7D7FD1}" sibTransId="{A684415D-1F52-4C68-95A8-41BC76F88647}"/>
    <dgm:cxn modelId="{EBEDB2D1-C651-4B1A-ABE2-8F287710E186}" type="presOf" srcId="{870726BE-994E-4216-AA5A-641F7684801C}" destId="{E3EF0D6C-7CA3-48F0-95AC-499F3CBA4389}" srcOrd="0" destOrd="0" presId="urn:microsoft.com/office/officeart/2005/8/layout/hList1"/>
    <dgm:cxn modelId="{7B7E7F3F-4B32-4950-BB4E-F9B6B0B141F7}" type="presParOf" srcId="{7D812D90-9C95-41AB-800D-30DD04E8371E}" destId="{735F80CF-EA20-460D-A03D-C6C349D5D29B}" srcOrd="0" destOrd="0" presId="urn:microsoft.com/office/officeart/2005/8/layout/hList1"/>
    <dgm:cxn modelId="{9F09556C-6C18-4990-8378-DC73D0D82F40}" type="presParOf" srcId="{735F80CF-EA20-460D-A03D-C6C349D5D29B}" destId="{E3EF0D6C-7CA3-48F0-95AC-499F3CBA4389}" srcOrd="0" destOrd="0" presId="urn:microsoft.com/office/officeart/2005/8/layout/hList1"/>
    <dgm:cxn modelId="{DA64A49D-536C-432D-A984-2E9F6407DCD7}" type="presParOf" srcId="{735F80CF-EA20-460D-A03D-C6C349D5D29B}" destId="{30F3EB46-DE49-4B5C-8DC0-54D1709C5F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BB913-D1AF-4C07-8E77-751AF86223EA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9F1F7E-1120-4699-9539-04BD2B2F7B16}">
      <dgm:prSet phldrT="[Text]"/>
      <dgm:spPr/>
      <dgm:t>
        <a:bodyPr/>
        <a:lstStyle/>
        <a:p>
          <a:r>
            <a:rPr lang="en-US" dirty="0" smtClean="0"/>
            <a:t>Strategic Tasks</a:t>
          </a:r>
          <a:endParaRPr lang="en-US" dirty="0"/>
        </a:p>
      </dgm:t>
    </dgm:pt>
    <dgm:pt modelId="{D03387A9-FC7E-41C1-ADE3-61362E89FA56}" type="parTrans" cxnId="{62B087BC-75F8-461C-B4E8-72980D09D75F}">
      <dgm:prSet/>
      <dgm:spPr/>
      <dgm:t>
        <a:bodyPr/>
        <a:lstStyle/>
        <a:p>
          <a:endParaRPr lang="en-US"/>
        </a:p>
      </dgm:t>
    </dgm:pt>
    <dgm:pt modelId="{BD6B9775-9C02-47A0-9417-7B234C63165C}" type="sibTrans" cxnId="{62B087BC-75F8-461C-B4E8-72980D09D75F}">
      <dgm:prSet/>
      <dgm:spPr/>
      <dgm:t>
        <a:bodyPr/>
        <a:lstStyle/>
        <a:p>
          <a:endParaRPr lang="en-US"/>
        </a:p>
      </dgm:t>
    </dgm:pt>
    <dgm:pt modelId="{58BC0C7C-9B54-4E5D-9B2D-CE248D6EF285}">
      <dgm:prSet phldrT="[Text]"/>
      <dgm:spPr/>
      <dgm:t>
        <a:bodyPr/>
        <a:lstStyle/>
        <a:p>
          <a:r>
            <a:rPr lang="en-US" smtClean="0"/>
            <a:t>Develop a strategic (long-term) networking and voice communications plan to meet the organization’s policies and goals</a:t>
          </a:r>
          <a:endParaRPr lang="en-US" dirty="0"/>
        </a:p>
      </dgm:t>
    </dgm:pt>
    <dgm:pt modelId="{847006A7-DBA3-4295-A810-7E1EBC060F2A}" type="parTrans" cxnId="{97773D4B-3380-40AC-9208-27945CE2D3B5}">
      <dgm:prSet/>
      <dgm:spPr/>
      <dgm:t>
        <a:bodyPr/>
        <a:lstStyle/>
        <a:p>
          <a:endParaRPr lang="en-US"/>
        </a:p>
      </dgm:t>
    </dgm:pt>
    <dgm:pt modelId="{57D93817-185B-48BF-AA89-0720A1055A3C}" type="sibTrans" cxnId="{97773D4B-3380-40AC-9208-27945CE2D3B5}">
      <dgm:prSet/>
      <dgm:spPr/>
      <dgm:t>
        <a:bodyPr/>
        <a:lstStyle/>
        <a:p>
          <a:endParaRPr lang="en-US"/>
        </a:p>
      </dgm:t>
    </dgm:pt>
    <dgm:pt modelId="{0770BA3C-4A1C-434C-BDE0-F3B605037262}">
      <dgm:prSet/>
      <dgm:spPr/>
      <dgm:t>
        <a:bodyPr/>
        <a:lstStyle/>
        <a:p>
          <a:r>
            <a:rPr lang="en-US" smtClean="0"/>
            <a:t>Keep abreast of the latest technological developments in computers, data communications devices, network software, telephone technologies, and the Internet</a:t>
          </a:r>
          <a:endParaRPr lang="en-US" dirty="0"/>
        </a:p>
      </dgm:t>
    </dgm:pt>
    <dgm:pt modelId="{4D215085-E8F1-46A8-A1BB-7E22DB05831D}" type="parTrans" cxnId="{479F5D38-EC8F-44DD-9D70-C166A9A7E3C8}">
      <dgm:prSet/>
      <dgm:spPr/>
      <dgm:t>
        <a:bodyPr/>
        <a:lstStyle/>
        <a:p>
          <a:endParaRPr lang="en-US"/>
        </a:p>
      </dgm:t>
    </dgm:pt>
    <dgm:pt modelId="{0D1BB6F9-16FA-46B6-AC2B-646F316B3C4B}" type="sibTrans" cxnId="{479F5D38-EC8F-44DD-9D70-C166A9A7E3C8}">
      <dgm:prSet/>
      <dgm:spPr/>
      <dgm:t>
        <a:bodyPr/>
        <a:lstStyle/>
        <a:p>
          <a:endParaRPr lang="en-US"/>
        </a:p>
      </dgm:t>
    </dgm:pt>
    <dgm:pt modelId="{E36E36B9-B7AA-441B-ACB9-139A85CDA6BF}">
      <dgm:prSet/>
      <dgm:spPr/>
      <dgm:t>
        <a:bodyPr/>
        <a:lstStyle/>
        <a:p>
          <a:r>
            <a:rPr lang="en-US" smtClean="0"/>
            <a:t>Assist senior management in understanding the business implications of network decisions and the role of the network in business operations</a:t>
          </a:r>
          <a:endParaRPr lang="en-US" dirty="0"/>
        </a:p>
      </dgm:t>
    </dgm:pt>
    <dgm:pt modelId="{C6DFE9C5-1202-4365-8C28-14CA991928E1}" type="parTrans" cxnId="{D9D4383C-D182-46F2-B616-E68F96168079}">
      <dgm:prSet/>
      <dgm:spPr/>
      <dgm:t>
        <a:bodyPr/>
        <a:lstStyle/>
        <a:p>
          <a:endParaRPr lang="en-US"/>
        </a:p>
      </dgm:t>
    </dgm:pt>
    <dgm:pt modelId="{294C2CFB-2415-4B93-8545-FEEF1C239104}" type="sibTrans" cxnId="{D9D4383C-D182-46F2-B616-E68F96168079}">
      <dgm:prSet/>
      <dgm:spPr/>
      <dgm:t>
        <a:bodyPr/>
        <a:lstStyle/>
        <a:p>
          <a:endParaRPr lang="en-US"/>
        </a:p>
      </dgm:t>
    </dgm:pt>
    <dgm:pt modelId="{7D812D90-9C95-41AB-800D-30DD04E8371E}" type="pres">
      <dgm:prSet presAssocID="{63EBB913-D1AF-4C07-8E77-751AF86223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7E27BF-0423-4AA3-928A-AB9B5A820A14}" type="pres">
      <dgm:prSet presAssocID="{549F1F7E-1120-4699-9539-04BD2B2F7B16}" presName="composite" presStyleCnt="0"/>
      <dgm:spPr/>
    </dgm:pt>
    <dgm:pt modelId="{02A502B7-C319-4ED3-9DE5-D1B38DEF887C}" type="pres">
      <dgm:prSet presAssocID="{549F1F7E-1120-4699-9539-04BD2B2F7B1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B4C81-DDAB-401A-8544-5BA571FD33CB}" type="pres">
      <dgm:prSet presAssocID="{549F1F7E-1120-4699-9539-04BD2B2F7B1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773D4B-3380-40AC-9208-27945CE2D3B5}" srcId="{549F1F7E-1120-4699-9539-04BD2B2F7B16}" destId="{58BC0C7C-9B54-4E5D-9B2D-CE248D6EF285}" srcOrd="0" destOrd="0" parTransId="{847006A7-DBA3-4295-A810-7E1EBC060F2A}" sibTransId="{57D93817-185B-48BF-AA89-0720A1055A3C}"/>
    <dgm:cxn modelId="{479F5D38-EC8F-44DD-9D70-C166A9A7E3C8}" srcId="{549F1F7E-1120-4699-9539-04BD2B2F7B16}" destId="{0770BA3C-4A1C-434C-BDE0-F3B605037262}" srcOrd="1" destOrd="0" parTransId="{4D215085-E8F1-46A8-A1BB-7E22DB05831D}" sibTransId="{0D1BB6F9-16FA-46B6-AC2B-646F316B3C4B}"/>
    <dgm:cxn modelId="{13FA81D4-6650-4C9C-9114-085D3DCD4BD0}" type="presOf" srcId="{58BC0C7C-9B54-4E5D-9B2D-CE248D6EF285}" destId="{E81B4C81-DDAB-401A-8544-5BA571FD33CB}" srcOrd="0" destOrd="0" presId="urn:microsoft.com/office/officeart/2005/8/layout/hList1"/>
    <dgm:cxn modelId="{32E8553C-78C9-4D2F-8CAE-375CA93595C6}" type="presOf" srcId="{549F1F7E-1120-4699-9539-04BD2B2F7B16}" destId="{02A502B7-C319-4ED3-9DE5-D1B38DEF887C}" srcOrd="0" destOrd="0" presId="urn:microsoft.com/office/officeart/2005/8/layout/hList1"/>
    <dgm:cxn modelId="{2E6F0B52-0533-4BCB-9475-8A25FBB5FA1B}" type="presOf" srcId="{E36E36B9-B7AA-441B-ACB9-139A85CDA6BF}" destId="{E81B4C81-DDAB-401A-8544-5BA571FD33CB}" srcOrd="0" destOrd="2" presId="urn:microsoft.com/office/officeart/2005/8/layout/hList1"/>
    <dgm:cxn modelId="{2C878528-0F2E-4717-9A70-6E71B0236237}" type="presOf" srcId="{0770BA3C-4A1C-434C-BDE0-F3B605037262}" destId="{E81B4C81-DDAB-401A-8544-5BA571FD33CB}" srcOrd="0" destOrd="1" presId="urn:microsoft.com/office/officeart/2005/8/layout/hList1"/>
    <dgm:cxn modelId="{D9D4383C-D182-46F2-B616-E68F96168079}" srcId="{549F1F7E-1120-4699-9539-04BD2B2F7B16}" destId="{E36E36B9-B7AA-441B-ACB9-139A85CDA6BF}" srcOrd="2" destOrd="0" parTransId="{C6DFE9C5-1202-4365-8C28-14CA991928E1}" sibTransId="{294C2CFB-2415-4B93-8545-FEEF1C239104}"/>
    <dgm:cxn modelId="{62B087BC-75F8-461C-B4E8-72980D09D75F}" srcId="{63EBB913-D1AF-4C07-8E77-751AF86223EA}" destId="{549F1F7E-1120-4699-9539-04BD2B2F7B16}" srcOrd="0" destOrd="0" parTransId="{D03387A9-FC7E-41C1-ADE3-61362E89FA56}" sibTransId="{BD6B9775-9C02-47A0-9417-7B234C63165C}"/>
    <dgm:cxn modelId="{601FC3C8-C1CB-467D-8D3F-7C5CFC9F3DF5}" type="presOf" srcId="{63EBB913-D1AF-4C07-8E77-751AF86223EA}" destId="{7D812D90-9C95-41AB-800D-30DD04E8371E}" srcOrd="0" destOrd="0" presId="urn:microsoft.com/office/officeart/2005/8/layout/hList1"/>
    <dgm:cxn modelId="{D33CA99A-F31C-4CE6-899F-4D88A718A5E0}" type="presParOf" srcId="{7D812D90-9C95-41AB-800D-30DD04E8371E}" destId="{807E27BF-0423-4AA3-928A-AB9B5A820A14}" srcOrd="0" destOrd="0" presId="urn:microsoft.com/office/officeart/2005/8/layout/hList1"/>
    <dgm:cxn modelId="{E29B54B9-F8D5-4898-AFF2-620CE34F3B55}" type="presParOf" srcId="{807E27BF-0423-4AA3-928A-AB9B5A820A14}" destId="{02A502B7-C319-4ED3-9DE5-D1B38DEF887C}" srcOrd="0" destOrd="0" presId="urn:microsoft.com/office/officeart/2005/8/layout/hList1"/>
    <dgm:cxn modelId="{707CE24C-C63E-4A61-9F5D-5A2716B74090}" type="presParOf" srcId="{807E27BF-0423-4AA3-928A-AB9B5A820A14}" destId="{E81B4C81-DDAB-401A-8544-5BA571FD33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2E0CF-68C2-42D0-9CC7-1E22DA66824E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#5" csCatId="colorful" phldr="1"/>
      <dgm:spPr/>
    </dgm:pt>
    <dgm:pt modelId="{74707609-117A-4A5E-8083-B6BE2A0E6EDF}">
      <dgm:prSet phldrT="[Text]"/>
      <dgm:spPr/>
      <dgm:t>
        <a:bodyPr/>
        <a:lstStyle/>
        <a:p>
          <a:r>
            <a:rPr lang="en-US" dirty="0" smtClean="0"/>
            <a:t>Mean Time to Diagnose</a:t>
          </a:r>
          <a:endParaRPr lang="en-US" dirty="0"/>
        </a:p>
      </dgm:t>
    </dgm:pt>
    <dgm:pt modelId="{10C51979-4B00-4E44-912A-8A0FD24AA8A5}" type="parTrans" cxnId="{D6542F86-66E9-42BA-AFD0-ED31BBD58B4F}">
      <dgm:prSet/>
      <dgm:spPr/>
      <dgm:t>
        <a:bodyPr/>
        <a:lstStyle/>
        <a:p>
          <a:endParaRPr lang="en-US"/>
        </a:p>
      </dgm:t>
    </dgm:pt>
    <dgm:pt modelId="{3DE18872-6F64-4FA4-A68C-98327BB7745E}" type="sibTrans" cxnId="{D6542F86-66E9-42BA-AFD0-ED31BBD58B4F}">
      <dgm:prSet/>
      <dgm:spPr/>
      <dgm:t>
        <a:bodyPr/>
        <a:lstStyle/>
        <a:p>
          <a:endParaRPr lang="en-US"/>
        </a:p>
      </dgm:t>
    </dgm:pt>
    <dgm:pt modelId="{257A2BCB-7138-4FF5-B675-9F9603C79005}">
      <dgm:prSet phldrT="[Text]"/>
      <dgm:spPr/>
      <dgm:t>
        <a:bodyPr/>
        <a:lstStyle/>
        <a:p>
          <a:r>
            <a:rPr lang="en-US" dirty="0" smtClean="0"/>
            <a:t>Mean Time to Respond</a:t>
          </a:r>
          <a:endParaRPr lang="en-US" dirty="0"/>
        </a:p>
      </dgm:t>
    </dgm:pt>
    <dgm:pt modelId="{EAC65425-10F2-47CE-AED1-52807EFFF2A3}" type="parTrans" cxnId="{A093C93E-497F-4A93-A65E-6ED3255742B2}">
      <dgm:prSet/>
      <dgm:spPr/>
      <dgm:t>
        <a:bodyPr/>
        <a:lstStyle/>
        <a:p>
          <a:endParaRPr lang="en-US"/>
        </a:p>
      </dgm:t>
    </dgm:pt>
    <dgm:pt modelId="{50A52E0A-2FB7-4E97-96F2-B94B934A1B2B}" type="sibTrans" cxnId="{A093C93E-497F-4A93-A65E-6ED3255742B2}">
      <dgm:prSet/>
      <dgm:spPr/>
      <dgm:t>
        <a:bodyPr/>
        <a:lstStyle/>
        <a:p>
          <a:endParaRPr lang="en-US"/>
        </a:p>
      </dgm:t>
    </dgm:pt>
    <dgm:pt modelId="{B765F5A4-C96B-4CAC-9316-18BE547977E6}">
      <dgm:prSet phldrT="[Text]"/>
      <dgm:spPr/>
      <dgm:t>
        <a:bodyPr/>
        <a:lstStyle/>
        <a:p>
          <a:r>
            <a:rPr lang="en-US" dirty="0" smtClean="0"/>
            <a:t>Mean Time to Fix</a:t>
          </a:r>
          <a:endParaRPr lang="en-US" dirty="0"/>
        </a:p>
      </dgm:t>
    </dgm:pt>
    <dgm:pt modelId="{F2D75820-7BDC-4C63-9025-A609D9927983}" type="parTrans" cxnId="{1BE97F61-F173-46D5-B6DA-9DBCF02BF7A3}">
      <dgm:prSet/>
      <dgm:spPr/>
      <dgm:t>
        <a:bodyPr/>
        <a:lstStyle/>
        <a:p>
          <a:endParaRPr lang="en-US"/>
        </a:p>
      </dgm:t>
    </dgm:pt>
    <dgm:pt modelId="{CC0DC9F6-8612-42C6-ABBD-9AB8FDB007D8}" type="sibTrans" cxnId="{1BE97F61-F173-46D5-B6DA-9DBCF02BF7A3}">
      <dgm:prSet/>
      <dgm:spPr/>
      <dgm:t>
        <a:bodyPr/>
        <a:lstStyle/>
        <a:p>
          <a:endParaRPr lang="en-US"/>
        </a:p>
      </dgm:t>
    </dgm:pt>
    <dgm:pt modelId="{E7451B51-5882-49CE-AFF5-95629934D91C}">
      <dgm:prSet phldrT="[Text]"/>
      <dgm:spPr/>
      <dgm:t>
        <a:bodyPr/>
        <a:lstStyle/>
        <a:p>
          <a:r>
            <a:rPr lang="en-US" dirty="0" smtClean="0"/>
            <a:t>Mean Time to Repair</a:t>
          </a:r>
          <a:endParaRPr lang="en-US" dirty="0"/>
        </a:p>
      </dgm:t>
    </dgm:pt>
    <dgm:pt modelId="{A5C86CF0-E8C6-4823-94F6-E48862F96AFD}" type="parTrans" cxnId="{DB6DCD62-618A-4722-AA46-A6EE638E27C4}">
      <dgm:prSet/>
      <dgm:spPr/>
      <dgm:t>
        <a:bodyPr/>
        <a:lstStyle/>
        <a:p>
          <a:endParaRPr lang="en-US"/>
        </a:p>
      </dgm:t>
    </dgm:pt>
    <dgm:pt modelId="{19CDB48F-F913-4286-9A1B-F390DB11E4D0}" type="sibTrans" cxnId="{DB6DCD62-618A-4722-AA46-A6EE638E27C4}">
      <dgm:prSet/>
      <dgm:spPr/>
      <dgm:t>
        <a:bodyPr/>
        <a:lstStyle/>
        <a:p>
          <a:endParaRPr lang="en-US"/>
        </a:p>
      </dgm:t>
    </dgm:pt>
    <dgm:pt modelId="{9822DF56-AF22-4C58-A37A-F8AEE7583041}" type="pres">
      <dgm:prSet presAssocID="{2642E0CF-68C2-42D0-9CC7-1E22DA66824E}" presName="linearFlow" presStyleCnt="0">
        <dgm:presLayoutVars>
          <dgm:dir/>
          <dgm:resizeHandles val="exact"/>
        </dgm:presLayoutVars>
      </dgm:prSet>
      <dgm:spPr/>
    </dgm:pt>
    <dgm:pt modelId="{56564DCF-EC4E-4731-ACA0-099EAF880E99}" type="pres">
      <dgm:prSet presAssocID="{74707609-117A-4A5E-8083-B6BE2A0E6E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BF683-A675-4010-9FE8-34CFBC4129C4}" type="pres">
      <dgm:prSet presAssocID="{3DE18872-6F64-4FA4-A68C-98327BB7745E}" presName="spacerL" presStyleCnt="0"/>
      <dgm:spPr/>
    </dgm:pt>
    <dgm:pt modelId="{09B91934-3DA0-4B05-AEA9-C995C15D8ED6}" type="pres">
      <dgm:prSet presAssocID="{3DE18872-6F64-4FA4-A68C-98327BB7745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4935225-9E9A-4ECE-BB5F-F2BF84117959}" type="pres">
      <dgm:prSet presAssocID="{3DE18872-6F64-4FA4-A68C-98327BB7745E}" presName="spacerR" presStyleCnt="0"/>
      <dgm:spPr/>
    </dgm:pt>
    <dgm:pt modelId="{CB275680-187F-4516-9C20-EBE251756FDC}" type="pres">
      <dgm:prSet presAssocID="{257A2BCB-7138-4FF5-B675-9F9603C790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005E0-211C-44FD-9891-10D22F0BBCA8}" type="pres">
      <dgm:prSet presAssocID="{50A52E0A-2FB7-4E97-96F2-B94B934A1B2B}" presName="spacerL" presStyleCnt="0"/>
      <dgm:spPr/>
    </dgm:pt>
    <dgm:pt modelId="{B11E042B-B47F-4162-951A-7309039FA1B7}" type="pres">
      <dgm:prSet presAssocID="{50A52E0A-2FB7-4E97-96F2-B94B934A1B2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0718B73-B9D9-4D90-BE77-1DD673625766}" type="pres">
      <dgm:prSet presAssocID="{50A52E0A-2FB7-4E97-96F2-B94B934A1B2B}" presName="spacerR" presStyleCnt="0"/>
      <dgm:spPr/>
    </dgm:pt>
    <dgm:pt modelId="{A8428A9B-1419-45FA-BF56-8A13BDD63C05}" type="pres">
      <dgm:prSet presAssocID="{B765F5A4-C96B-4CAC-9316-18BE547977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F3444-0C1E-421D-8FC1-B9483A363F08}" type="pres">
      <dgm:prSet presAssocID="{CC0DC9F6-8612-42C6-ABBD-9AB8FDB007D8}" presName="spacerL" presStyleCnt="0"/>
      <dgm:spPr/>
    </dgm:pt>
    <dgm:pt modelId="{9118CE32-E629-4714-B57B-6F4FB7DF4043}" type="pres">
      <dgm:prSet presAssocID="{CC0DC9F6-8612-42C6-ABBD-9AB8FDB007D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BB03507-03BC-433B-B6FB-97FEAA2DF367}" type="pres">
      <dgm:prSet presAssocID="{CC0DC9F6-8612-42C6-ABBD-9AB8FDB007D8}" presName="spacerR" presStyleCnt="0"/>
      <dgm:spPr/>
    </dgm:pt>
    <dgm:pt modelId="{96EAE5F9-7FD6-4B5E-848E-D4357D9641B7}" type="pres">
      <dgm:prSet presAssocID="{E7451B51-5882-49CE-AFF5-95629934D91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034407-5A14-4E6B-9D81-D8C5B2A12E00}" type="presOf" srcId="{74707609-117A-4A5E-8083-B6BE2A0E6EDF}" destId="{56564DCF-EC4E-4731-ACA0-099EAF880E99}" srcOrd="0" destOrd="0" presId="urn:microsoft.com/office/officeart/2005/8/layout/equation1"/>
    <dgm:cxn modelId="{D6542F86-66E9-42BA-AFD0-ED31BBD58B4F}" srcId="{2642E0CF-68C2-42D0-9CC7-1E22DA66824E}" destId="{74707609-117A-4A5E-8083-B6BE2A0E6EDF}" srcOrd="0" destOrd="0" parTransId="{10C51979-4B00-4E44-912A-8A0FD24AA8A5}" sibTransId="{3DE18872-6F64-4FA4-A68C-98327BB7745E}"/>
    <dgm:cxn modelId="{1213FF8F-80C4-4EA4-A7EE-9222F9BD92D5}" type="presOf" srcId="{2642E0CF-68C2-42D0-9CC7-1E22DA66824E}" destId="{9822DF56-AF22-4C58-A37A-F8AEE7583041}" srcOrd="0" destOrd="0" presId="urn:microsoft.com/office/officeart/2005/8/layout/equation1"/>
    <dgm:cxn modelId="{08D45103-EC4F-48B4-95B4-55C2EA7971C8}" type="presOf" srcId="{E7451B51-5882-49CE-AFF5-95629934D91C}" destId="{96EAE5F9-7FD6-4B5E-848E-D4357D9641B7}" srcOrd="0" destOrd="0" presId="urn:microsoft.com/office/officeart/2005/8/layout/equation1"/>
    <dgm:cxn modelId="{69267038-94C6-48AB-8B68-3A754810DD2A}" type="presOf" srcId="{257A2BCB-7138-4FF5-B675-9F9603C79005}" destId="{CB275680-187F-4516-9C20-EBE251756FDC}" srcOrd="0" destOrd="0" presId="urn:microsoft.com/office/officeart/2005/8/layout/equation1"/>
    <dgm:cxn modelId="{412B34BF-A774-4A92-B0B9-57D0AFFB2191}" type="presOf" srcId="{50A52E0A-2FB7-4E97-96F2-B94B934A1B2B}" destId="{B11E042B-B47F-4162-951A-7309039FA1B7}" srcOrd="0" destOrd="0" presId="urn:microsoft.com/office/officeart/2005/8/layout/equation1"/>
    <dgm:cxn modelId="{A093C93E-497F-4A93-A65E-6ED3255742B2}" srcId="{2642E0CF-68C2-42D0-9CC7-1E22DA66824E}" destId="{257A2BCB-7138-4FF5-B675-9F9603C79005}" srcOrd="1" destOrd="0" parTransId="{EAC65425-10F2-47CE-AED1-52807EFFF2A3}" sibTransId="{50A52E0A-2FB7-4E97-96F2-B94B934A1B2B}"/>
    <dgm:cxn modelId="{104FE4FC-C144-4011-8758-88E1ED932321}" type="presOf" srcId="{CC0DC9F6-8612-42C6-ABBD-9AB8FDB007D8}" destId="{9118CE32-E629-4714-B57B-6F4FB7DF4043}" srcOrd="0" destOrd="0" presId="urn:microsoft.com/office/officeart/2005/8/layout/equation1"/>
    <dgm:cxn modelId="{BB4ECEC5-537C-4913-BB36-7F76549FD4AD}" type="presOf" srcId="{B765F5A4-C96B-4CAC-9316-18BE547977E6}" destId="{A8428A9B-1419-45FA-BF56-8A13BDD63C05}" srcOrd="0" destOrd="0" presId="urn:microsoft.com/office/officeart/2005/8/layout/equation1"/>
    <dgm:cxn modelId="{F494C71E-49CA-420A-8F5C-9339CA156797}" type="presOf" srcId="{3DE18872-6F64-4FA4-A68C-98327BB7745E}" destId="{09B91934-3DA0-4B05-AEA9-C995C15D8ED6}" srcOrd="0" destOrd="0" presId="urn:microsoft.com/office/officeart/2005/8/layout/equation1"/>
    <dgm:cxn modelId="{1BE97F61-F173-46D5-B6DA-9DBCF02BF7A3}" srcId="{2642E0CF-68C2-42D0-9CC7-1E22DA66824E}" destId="{B765F5A4-C96B-4CAC-9316-18BE547977E6}" srcOrd="2" destOrd="0" parTransId="{F2D75820-7BDC-4C63-9025-A609D9927983}" sibTransId="{CC0DC9F6-8612-42C6-ABBD-9AB8FDB007D8}"/>
    <dgm:cxn modelId="{DB6DCD62-618A-4722-AA46-A6EE638E27C4}" srcId="{2642E0CF-68C2-42D0-9CC7-1E22DA66824E}" destId="{E7451B51-5882-49CE-AFF5-95629934D91C}" srcOrd="3" destOrd="0" parTransId="{A5C86CF0-E8C6-4823-94F6-E48862F96AFD}" sibTransId="{19CDB48F-F913-4286-9A1B-F390DB11E4D0}"/>
    <dgm:cxn modelId="{686949D4-7906-4D80-ADBE-F135F5A649F0}" type="presParOf" srcId="{9822DF56-AF22-4C58-A37A-F8AEE7583041}" destId="{56564DCF-EC4E-4731-ACA0-099EAF880E99}" srcOrd="0" destOrd="0" presId="urn:microsoft.com/office/officeart/2005/8/layout/equation1"/>
    <dgm:cxn modelId="{14B8E494-7B90-4BA3-89FD-5D5D74050490}" type="presParOf" srcId="{9822DF56-AF22-4C58-A37A-F8AEE7583041}" destId="{9FDBF683-A675-4010-9FE8-34CFBC4129C4}" srcOrd="1" destOrd="0" presId="urn:microsoft.com/office/officeart/2005/8/layout/equation1"/>
    <dgm:cxn modelId="{2B371941-CD67-4B26-BF20-7F71616D2248}" type="presParOf" srcId="{9822DF56-AF22-4C58-A37A-F8AEE7583041}" destId="{09B91934-3DA0-4B05-AEA9-C995C15D8ED6}" srcOrd="2" destOrd="0" presId="urn:microsoft.com/office/officeart/2005/8/layout/equation1"/>
    <dgm:cxn modelId="{2B61CF3E-18A9-4819-8125-A93D7EE51C5E}" type="presParOf" srcId="{9822DF56-AF22-4C58-A37A-F8AEE7583041}" destId="{14935225-9E9A-4ECE-BB5F-F2BF84117959}" srcOrd="3" destOrd="0" presId="urn:microsoft.com/office/officeart/2005/8/layout/equation1"/>
    <dgm:cxn modelId="{67D4DF3F-117D-4475-9C1B-DA4B6BE9A754}" type="presParOf" srcId="{9822DF56-AF22-4C58-A37A-F8AEE7583041}" destId="{CB275680-187F-4516-9C20-EBE251756FDC}" srcOrd="4" destOrd="0" presId="urn:microsoft.com/office/officeart/2005/8/layout/equation1"/>
    <dgm:cxn modelId="{CF861A2C-26F8-4B15-B9C2-D35609049A6B}" type="presParOf" srcId="{9822DF56-AF22-4C58-A37A-F8AEE7583041}" destId="{FD3005E0-211C-44FD-9891-10D22F0BBCA8}" srcOrd="5" destOrd="0" presId="urn:microsoft.com/office/officeart/2005/8/layout/equation1"/>
    <dgm:cxn modelId="{1665F7CF-1B1E-4131-87B6-A321C3406F23}" type="presParOf" srcId="{9822DF56-AF22-4C58-A37A-F8AEE7583041}" destId="{B11E042B-B47F-4162-951A-7309039FA1B7}" srcOrd="6" destOrd="0" presId="urn:microsoft.com/office/officeart/2005/8/layout/equation1"/>
    <dgm:cxn modelId="{10784AF8-1203-4CAD-BDDB-5BDF43EDFCEB}" type="presParOf" srcId="{9822DF56-AF22-4C58-A37A-F8AEE7583041}" destId="{50718B73-B9D9-4D90-BE77-1DD673625766}" srcOrd="7" destOrd="0" presId="urn:microsoft.com/office/officeart/2005/8/layout/equation1"/>
    <dgm:cxn modelId="{0955DAFF-20F1-4130-8773-A3A022D6EE20}" type="presParOf" srcId="{9822DF56-AF22-4C58-A37A-F8AEE7583041}" destId="{A8428A9B-1419-45FA-BF56-8A13BDD63C05}" srcOrd="8" destOrd="0" presId="urn:microsoft.com/office/officeart/2005/8/layout/equation1"/>
    <dgm:cxn modelId="{0D5DD5C3-8717-4F5E-9A6C-038FD462AA53}" type="presParOf" srcId="{9822DF56-AF22-4C58-A37A-F8AEE7583041}" destId="{340F3444-0C1E-421D-8FC1-B9483A363F08}" srcOrd="9" destOrd="0" presId="urn:microsoft.com/office/officeart/2005/8/layout/equation1"/>
    <dgm:cxn modelId="{C837555F-CFEE-423C-A48E-8BB8888DA689}" type="presParOf" srcId="{9822DF56-AF22-4C58-A37A-F8AEE7583041}" destId="{9118CE32-E629-4714-B57B-6F4FB7DF4043}" srcOrd="10" destOrd="0" presId="urn:microsoft.com/office/officeart/2005/8/layout/equation1"/>
    <dgm:cxn modelId="{553BB3BC-95CF-4C8B-AADD-57DD4D110E28}" type="presParOf" srcId="{9822DF56-AF22-4C58-A37A-F8AEE7583041}" destId="{0BB03507-03BC-433B-B6FB-97FEAA2DF367}" srcOrd="11" destOrd="0" presId="urn:microsoft.com/office/officeart/2005/8/layout/equation1"/>
    <dgm:cxn modelId="{E5BC1335-C725-44BC-886F-955EEE0D955A}" type="presParOf" srcId="{9822DF56-AF22-4C58-A37A-F8AEE7583041}" destId="{96EAE5F9-7FD6-4B5E-848E-D4357D9641B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EF0D6C-7CA3-48F0-95AC-499F3CBA4389}">
      <dsp:nvSpPr>
        <dsp:cNvPr id="0" name=""/>
        <dsp:cNvSpPr/>
      </dsp:nvSpPr>
      <dsp:spPr>
        <a:xfrm>
          <a:off x="0" y="94174"/>
          <a:ext cx="8305800" cy="835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Operational Tasks</a:t>
          </a:r>
          <a:endParaRPr lang="en-US" sz="2900" kern="1200" dirty="0"/>
        </a:p>
      </dsp:txBody>
      <dsp:txXfrm>
        <a:off x="0" y="94174"/>
        <a:ext cx="8305800" cy="835200"/>
      </dsp:txXfrm>
    </dsp:sp>
    <dsp:sp modelId="{30F3EB46-DE49-4B5C-8DC0-54D1709C5FA8}">
      <dsp:nvSpPr>
        <dsp:cNvPr id="0" name=""/>
        <dsp:cNvSpPr/>
      </dsp:nvSpPr>
      <dsp:spPr>
        <a:xfrm>
          <a:off x="0" y="929374"/>
          <a:ext cx="8305800" cy="39802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Manage the day-to-day operations of the network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Provide support to network users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Ensure the network is operating reliably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Evaluate and acquire network hardware, software, and services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Manage the network technical staff</a:t>
          </a:r>
          <a:endParaRPr lang="en-US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Manage the network budget, with emphasis on controlling costs</a:t>
          </a:r>
          <a:endParaRPr lang="en-US" sz="2900" kern="1200" dirty="0"/>
        </a:p>
      </dsp:txBody>
      <dsp:txXfrm>
        <a:off x="0" y="929374"/>
        <a:ext cx="8305800" cy="39802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502B7-C319-4ED3-9DE5-D1B38DEF887C}">
      <dsp:nvSpPr>
        <dsp:cNvPr id="0" name=""/>
        <dsp:cNvSpPr/>
      </dsp:nvSpPr>
      <dsp:spPr>
        <a:xfrm>
          <a:off x="0" y="186109"/>
          <a:ext cx="8305800" cy="777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Strategic Tasks</a:t>
          </a:r>
          <a:endParaRPr lang="en-US" sz="2700" kern="1200" dirty="0"/>
        </a:p>
      </dsp:txBody>
      <dsp:txXfrm>
        <a:off x="0" y="186109"/>
        <a:ext cx="8305800" cy="777600"/>
      </dsp:txXfrm>
    </dsp:sp>
    <dsp:sp modelId="{E81B4C81-DDAB-401A-8544-5BA571FD33CB}">
      <dsp:nvSpPr>
        <dsp:cNvPr id="0" name=""/>
        <dsp:cNvSpPr/>
      </dsp:nvSpPr>
      <dsp:spPr>
        <a:xfrm>
          <a:off x="0" y="963710"/>
          <a:ext cx="8305800" cy="38539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Develop a strategic (long-term) networking and voice communications plan to meet the organization’s policies and goals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Keep abreast of the latest technological developments in computers, data communications devices, network software, telephone technologies, and the Internet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Assist senior management in understanding the business implications of network decisions and the role of the network in business operations</a:t>
          </a:r>
          <a:endParaRPr lang="en-US" sz="2700" kern="1200" dirty="0"/>
        </a:p>
      </dsp:txBody>
      <dsp:txXfrm>
        <a:off x="0" y="963710"/>
        <a:ext cx="8305800" cy="38539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564DCF-EC4E-4731-ACA0-099EAF880E99}">
      <dsp:nvSpPr>
        <dsp:cNvPr id="0" name=""/>
        <dsp:cNvSpPr/>
      </dsp:nvSpPr>
      <dsp:spPr>
        <a:xfrm>
          <a:off x="4487" y="824452"/>
          <a:ext cx="1246695" cy="1246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Mean Time to Diagnose</a:t>
          </a:r>
          <a:endParaRPr lang="en-US" sz="1700" kern="1200" dirty="0"/>
        </a:p>
      </dsp:txBody>
      <dsp:txXfrm>
        <a:off x="4487" y="824452"/>
        <a:ext cx="1246695" cy="1246695"/>
      </dsp:txXfrm>
    </dsp:sp>
    <dsp:sp modelId="{09B91934-3DA0-4B05-AEA9-C995C15D8ED6}">
      <dsp:nvSpPr>
        <dsp:cNvPr id="0" name=""/>
        <dsp:cNvSpPr/>
      </dsp:nvSpPr>
      <dsp:spPr>
        <a:xfrm>
          <a:off x="1352415" y="1086258"/>
          <a:ext cx="723083" cy="72308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52415" y="1086258"/>
        <a:ext cx="723083" cy="723083"/>
      </dsp:txXfrm>
    </dsp:sp>
    <dsp:sp modelId="{CB275680-187F-4516-9C20-EBE251756FDC}">
      <dsp:nvSpPr>
        <dsp:cNvPr id="0" name=""/>
        <dsp:cNvSpPr/>
      </dsp:nvSpPr>
      <dsp:spPr>
        <a:xfrm>
          <a:off x="2176730" y="824452"/>
          <a:ext cx="1246695" cy="1246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Mean Time to Respond</a:t>
          </a:r>
          <a:endParaRPr lang="en-US" sz="1700" kern="1200" dirty="0"/>
        </a:p>
      </dsp:txBody>
      <dsp:txXfrm>
        <a:off x="2176730" y="824452"/>
        <a:ext cx="1246695" cy="1246695"/>
      </dsp:txXfrm>
    </dsp:sp>
    <dsp:sp modelId="{B11E042B-B47F-4162-951A-7309039FA1B7}">
      <dsp:nvSpPr>
        <dsp:cNvPr id="0" name=""/>
        <dsp:cNvSpPr/>
      </dsp:nvSpPr>
      <dsp:spPr>
        <a:xfrm>
          <a:off x="3524658" y="1086258"/>
          <a:ext cx="723083" cy="72308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24658" y="1086258"/>
        <a:ext cx="723083" cy="723083"/>
      </dsp:txXfrm>
    </dsp:sp>
    <dsp:sp modelId="{A8428A9B-1419-45FA-BF56-8A13BDD63C05}">
      <dsp:nvSpPr>
        <dsp:cNvPr id="0" name=""/>
        <dsp:cNvSpPr/>
      </dsp:nvSpPr>
      <dsp:spPr>
        <a:xfrm>
          <a:off x="4348973" y="824452"/>
          <a:ext cx="1246695" cy="12466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Mean Time to Fix</a:t>
          </a:r>
          <a:endParaRPr lang="en-US" sz="1700" kern="1200" dirty="0"/>
        </a:p>
      </dsp:txBody>
      <dsp:txXfrm>
        <a:off x="4348973" y="824452"/>
        <a:ext cx="1246695" cy="1246695"/>
      </dsp:txXfrm>
    </dsp:sp>
    <dsp:sp modelId="{9118CE32-E629-4714-B57B-6F4FB7DF4043}">
      <dsp:nvSpPr>
        <dsp:cNvPr id="0" name=""/>
        <dsp:cNvSpPr/>
      </dsp:nvSpPr>
      <dsp:spPr>
        <a:xfrm>
          <a:off x="5696901" y="1086258"/>
          <a:ext cx="723083" cy="723083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696901" y="1086258"/>
        <a:ext cx="723083" cy="723083"/>
      </dsp:txXfrm>
    </dsp:sp>
    <dsp:sp modelId="{96EAE5F9-7FD6-4B5E-848E-D4357D9641B7}">
      <dsp:nvSpPr>
        <dsp:cNvPr id="0" name=""/>
        <dsp:cNvSpPr/>
      </dsp:nvSpPr>
      <dsp:spPr>
        <a:xfrm>
          <a:off x="6521216" y="824452"/>
          <a:ext cx="1246695" cy="1246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Mean Time to Repair</a:t>
          </a:r>
          <a:endParaRPr lang="en-US" sz="1700" kern="1200" dirty="0"/>
        </a:p>
      </dsp:txBody>
      <dsp:txXfrm>
        <a:off x="6521216" y="824452"/>
        <a:ext cx="1246695" cy="124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44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088E-5FF9-4C46-8F02-60985A09C95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59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088E-5FF9-4C46-8F02-60985A09C9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59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088E-5FF9-4C46-8F02-60985A09C95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259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B3B8-A791-423B-BB16-5BEE802B603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</a:t>
            </a: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3D79-3D62-408F-ADEF-4070A7540ACD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D350-05FD-424B-9590-647F7C4BC43E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C849-5507-47F0-A827-105F50E36821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A598-9AB8-4E99-B3C2-67ECF3BF3013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2F72-60C1-428C-A039-B2E77CF333E9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000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2F72-60C1-428C-A039-B2E77CF333E9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121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6AA-674F-43E6-8F51-CE44D14FC19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1E70F-0512-4763-AB19-5E7EBA14845A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2C36-DDDE-4D19-B7F3-AA3942280BF1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F920-3087-45C8-90B8-C46479023490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00DA-DD61-425F-8C1F-FE927F49AC31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A075-41E6-4CD3-B080-3096A60C5D24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2F72-60C1-428C-A039-B2E77CF333E9}" type="datetime1">
              <a:rPr lang="en-US" smtClean="0"/>
              <a:pPr/>
              <a:t>8/7/14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John,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 </a:t>
            </a:r>
          </a:p>
          <a:p>
            <a:r>
              <a:rPr lang="en-US" dirty="0" smtClean="0"/>
              <a:t>Network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>
                <a:solidFill>
                  <a:srgbClr val="008000"/>
                </a:solidFill>
              </a:rPr>
              <a:t>Business Data Communications &amp; Networking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Management Standards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7467600" cy="531232"/>
          </a:xfrm>
          <a:prstGeom prst="rect">
            <a:avLst/>
          </a:prstGeom>
        </p:spPr>
      </p:pic>
      <p:pic>
        <p:nvPicPr>
          <p:cNvPr id="6" name="Picture 5" descr="c12f00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52600" y="1727199"/>
            <a:ext cx="5715000" cy="48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32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Network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4525963"/>
          </a:xfrm>
        </p:spPr>
        <p:txBody>
          <a:bodyPr/>
          <a:lstStyle/>
          <a:p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Spreads traffic to devices in server farm (or cluster)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362200"/>
            <a:ext cx="1905000" cy="861391"/>
          </a:xfrm>
          <a:prstGeom prst="rect">
            <a:avLst/>
          </a:prstGeom>
        </p:spPr>
      </p:pic>
      <p:pic>
        <p:nvPicPr>
          <p:cNvPr id="6" name="Picture 5" descr="c12f00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57400" y="2286000"/>
            <a:ext cx="59357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34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Network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shaping</a:t>
            </a:r>
          </a:p>
          <a:p>
            <a:pPr lvl="1"/>
            <a:r>
              <a:rPr lang="en-US" dirty="0" smtClean="0"/>
              <a:t>By protocol or application</a:t>
            </a:r>
          </a:p>
          <a:p>
            <a:pPr lvl="2"/>
            <a:r>
              <a:rPr lang="en-US" dirty="0" smtClean="0"/>
              <a:t>Blocking or limiting similar to quality of service (</a:t>
            </a:r>
            <a:r>
              <a:rPr lang="en-US" dirty="0" err="1" smtClean="0"/>
              <a:t>QoS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By source/destination</a:t>
            </a:r>
          </a:p>
          <a:p>
            <a:pPr lvl="2"/>
            <a:r>
              <a:rPr lang="en-US" dirty="0" smtClean="0"/>
              <a:t>Limiting bandwidth for some users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242048"/>
              </p:ext>
            </p:extLst>
          </p:nvPr>
        </p:nvGraphicFramePr>
        <p:xfrm>
          <a:off x="1066800" y="4495800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921092"/>
              </p:ext>
            </p:extLst>
          </p:nvPr>
        </p:nvGraphicFramePr>
        <p:xfrm>
          <a:off x="5105400" y="4495800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22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Network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Caching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2108200" cy="837079"/>
          </a:xfrm>
          <a:prstGeom prst="rect">
            <a:avLst/>
          </a:prstGeom>
        </p:spPr>
      </p:pic>
      <p:pic>
        <p:nvPicPr>
          <p:cNvPr id="6" name="Picture 5" descr="c12f00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90800" y="1722397"/>
            <a:ext cx="5943600" cy="458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80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Network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delivery (or distribution) network (CDN)</a:t>
            </a:r>
          </a:p>
          <a:p>
            <a:pPr lvl="1"/>
            <a:r>
              <a:rPr lang="en-US" dirty="0" smtClean="0"/>
              <a:t>Serve content from servers closest to request</a:t>
            </a:r>
          </a:p>
          <a:p>
            <a:pPr lvl="1"/>
            <a:r>
              <a:rPr lang="en-US" dirty="0" smtClean="0"/>
              <a:t>e.g., Akamai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953000"/>
            <a:ext cx="2032000" cy="791882"/>
          </a:xfrm>
          <a:prstGeom prst="rect">
            <a:avLst/>
          </a:prstGeom>
        </p:spPr>
      </p:pic>
      <p:pic>
        <p:nvPicPr>
          <p:cNvPr id="6" name="Picture 5" descr="c12f00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57400" y="2971800"/>
            <a:ext cx="42250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4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Configuring Network and </a:t>
            </a:r>
            <a:r>
              <a:rPr lang="en-US" dirty="0" smtClean="0"/>
              <a:t>Clients</a:t>
            </a:r>
          </a:p>
          <a:p>
            <a:pPr lvl="1"/>
            <a:r>
              <a:rPr lang="en-US" dirty="0"/>
              <a:t>Adding and deleting user accounts</a:t>
            </a:r>
          </a:p>
          <a:p>
            <a:pPr lvl="1"/>
            <a:r>
              <a:rPr lang="en-US" dirty="0" smtClean="0"/>
              <a:t>Updating </a:t>
            </a:r>
            <a:r>
              <a:rPr lang="en-US" dirty="0"/>
              <a:t>software on client computers </a:t>
            </a:r>
          </a:p>
          <a:p>
            <a:pPr lvl="1"/>
            <a:r>
              <a:rPr lang="en-US" dirty="0" smtClean="0"/>
              <a:t>Desktop Management</a:t>
            </a:r>
            <a:endParaRPr lang="en-US" dirty="0"/>
          </a:p>
          <a:p>
            <a:r>
              <a:rPr lang="en-US" dirty="0"/>
              <a:t>Documenting </a:t>
            </a:r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Network diagrams</a:t>
            </a:r>
          </a:p>
          <a:p>
            <a:pPr lvl="1"/>
            <a:r>
              <a:rPr lang="en-US" dirty="0" smtClean="0"/>
              <a:t>Network components</a:t>
            </a:r>
          </a:p>
          <a:p>
            <a:pPr lvl="1"/>
            <a:r>
              <a:rPr lang="en-US" dirty="0" smtClean="0"/>
              <a:t>Network software</a:t>
            </a:r>
          </a:p>
          <a:p>
            <a:pPr lvl="1"/>
            <a:r>
              <a:rPr lang="en-US" dirty="0" smtClean="0"/>
              <a:t>User/application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22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189522"/>
            <a:ext cx="5295900" cy="334478"/>
          </a:xfrm>
          <a:prstGeom prst="rect">
            <a:avLst/>
          </a:prstGeom>
        </p:spPr>
      </p:pic>
      <p:pic>
        <p:nvPicPr>
          <p:cNvPr id="6" name="Picture 5" descr="c12f00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52599" y="1612900"/>
            <a:ext cx="5588223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6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4525963"/>
          </a:xfrm>
        </p:spPr>
        <p:txBody>
          <a:bodyPr/>
          <a:lstStyle/>
          <a:p>
            <a:r>
              <a:rPr lang="en-US" dirty="0" smtClean="0"/>
              <a:t>Many organizations use </a:t>
            </a:r>
            <a:r>
              <a:rPr lang="en-US" b="1" dirty="0" smtClean="0"/>
              <a:t>dedicated network operations centers (NOCs) </a:t>
            </a:r>
            <a:r>
              <a:rPr lang="en-US" dirty="0" smtClean="0"/>
              <a:t>to monitor networks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b="1" dirty="0" smtClean="0"/>
              <a:t>network management software</a:t>
            </a:r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2499846"/>
            <a:ext cx="7677150" cy="4053354"/>
            <a:chOff x="1066800" y="2499846"/>
            <a:chExt cx="7677150" cy="40533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6021043"/>
              <a:ext cx="7677150" cy="532157"/>
            </a:xfrm>
            <a:prstGeom prst="rect">
              <a:avLst/>
            </a:prstGeom>
          </p:spPr>
        </p:pic>
        <p:pic>
          <p:nvPicPr>
            <p:cNvPr id="7" name="Picture 6" descr="c12f008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981200" y="2499846"/>
              <a:ext cx="5562600" cy="3367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9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control and service management</a:t>
            </a:r>
          </a:p>
          <a:p>
            <a:pPr lvl="1"/>
            <a:r>
              <a:rPr lang="en-US" dirty="0" smtClean="0"/>
              <a:t>Help desk</a:t>
            </a:r>
          </a:p>
          <a:p>
            <a:pPr lvl="1"/>
            <a:r>
              <a:rPr lang="en-US" dirty="0" smtClean="0"/>
              <a:t>Trouble tickets</a:t>
            </a:r>
          </a:p>
          <a:p>
            <a:pPr lvl="1"/>
            <a:r>
              <a:rPr lang="en-US" dirty="0" smtClean="0"/>
              <a:t>Problem tracking</a:t>
            </a:r>
          </a:p>
          <a:p>
            <a:pPr lvl="1"/>
            <a:r>
              <a:rPr lang="en-US" dirty="0" smtClean="0"/>
              <a:t>Problem statistics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5913601"/>
              </p:ext>
            </p:extLst>
          </p:nvPr>
        </p:nvGraphicFramePr>
        <p:xfrm>
          <a:off x="381000" y="4343400"/>
          <a:ext cx="8382000" cy="20218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43000"/>
                <a:gridCol w="1524000"/>
                <a:gridCol w="2286000"/>
                <a:gridCol w="1219200"/>
                <a:gridCol w="11430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Ticket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 Submitted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Assigned 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1 -HIGH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 circuit #1 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r>
                        <a:rPr lang="en-US" baseline="0" dirty="0" smtClean="0"/>
                        <a:t> Jul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07F09"/>
                          </a:solidFill>
                        </a:rPr>
                        <a:t>2 - MEDIUM</a:t>
                      </a:r>
                      <a:endParaRPr lang="en-US" b="1" dirty="0">
                        <a:solidFill>
                          <a:srgbClr val="F07F0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DNS</a:t>
                      </a:r>
                      <a:r>
                        <a:rPr lang="en-US" baseline="0" dirty="0" smtClean="0"/>
                        <a:t> #2 server slow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Jul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Computer needs more RAM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Jul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50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Availability (uptime)</a:t>
            </a:r>
          </a:p>
          <a:p>
            <a:pPr lvl="1"/>
            <a:r>
              <a:rPr lang="en-US" dirty="0" smtClean="0"/>
              <a:t>Downtime</a:t>
            </a:r>
          </a:p>
          <a:p>
            <a:pPr lvl="1"/>
            <a:r>
              <a:rPr lang="en-US" dirty="0" smtClean="0"/>
              <a:t>Mean time between failures (MTBF)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6144003"/>
              </p:ext>
            </p:extLst>
          </p:nvPr>
        </p:nvGraphicFramePr>
        <p:xfrm>
          <a:off x="838200" y="3733800"/>
          <a:ext cx="7772400" cy="2895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9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Network Managers Do?</a:t>
            </a:r>
          </a:p>
          <a:p>
            <a:r>
              <a:rPr lang="en-US" dirty="0"/>
              <a:t>Designing for Network </a:t>
            </a:r>
            <a:r>
              <a:rPr lang="en-US" dirty="0" smtClean="0"/>
              <a:t>Performance</a:t>
            </a:r>
          </a:p>
          <a:p>
            <a:r>
              <a:rPr lang="en-US" dirty="0"/>
              <a:t>Network Management </a:t>
            </a:r>
            <a:r>
              <a:rPr lang="en-US" dirty="0" smtClean="0"/>
              <a:t>Standards</a:t>
            </a:r>
          </a:p>
          <a:p>
            <a:r>
              <a:rPr lang="en-US" dirty="0"/>
              <a:t>Managing Network </a:t>
            </a:r>
            <a:r>
              <a:rPr lang="en-US" dirty="0" smtClean="0"/>
              <a:t>Traffic</a:t>
            </a:r>
          </a:p>
          <a:p>
            <a:r>
              <a:rPr lang="en-US" dirty="0" smtClean="0"/>
              <a:t>Configuration Management</a:t>
            </a:r>
          </a:p>
          <a:p>
            <a:r>
              <a:rPr lang="en-US" dirty="0" smtClean="0"/>
              <a:t>Performance Management</a:t>
            </a:r>
          </a:p>
          <a:p>
            <a:r>
              <a:rPr lang="en-US" dirty="0" smtClean="0"/>
              <a:t>End User Support</a:t>
            </a:r>
          </a:p>
          <a:p>
            <a:r>
              <a:rPr lang="en-US" dirty="0" smtClean="0"/>
              <a:t>Cost Management</a:t>
            </a:r>
          </a:p>
          <a:p>
            <a:r>
              <a:rPr lang="en-US" dirty="0" smtClean="0"/>
              <a:t>Implications for Management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0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control chart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000" y="2340767"/>
            <a:ext cx="7493000" cy="4214813"/>
            <a:chOff x="1143000" y="2682376"/>
            <a:chExt cx="7493000" cy="4214813"/>
          </a:xfrm>
        </p:grpSpPr>
        <p:sp>
          <p:nvSpPr>
            <p:cNvPr id="8" name="Rectangle 7"/>
            <p:cNvSpPr/>
            <p:nvPr/>
          </p:nvSpPr>
          <p:spPr bwMode="auto">
            <a:xfrm>
              <a:off x="1872343" y="4448174"/>
              <a:ext cx="5214257" cy="112531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aphicFrame>
          <p:nvGraphicFramePr>
            <p:cNvPr id="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063783"/>
                </p:ext>
              </p:extLst>
            </p:nvPr>
          </p:nvGraphicFramePr>
          <p:xfrm>
            <a:off x="1143000" y="2682376"/>
            <a:ext cx="7493000" cy="4214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cxnSp>
        <p:nvCxnSpPr>
          <p:cNvPr id="12" name="Curved Connector 11"/>
          <p:cNvCxnSpPr/>
          <p:nvPr/>
        </p:nvCxnSpPr>
        <p:spPr bwMode="auto">
          <a:xfrm>
            <a:off x="2628900" y="3505200"/>
            <a:ext cx="419100" cy="304800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4050" y="3028145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Circuit C had new hardware here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2551091"/>
            <a:ext cx="1066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Circuit B moved to new microwave channel</a:t>
            </a:r>
            <a:endParaRPr lang="en-US" sz="1400" dirty="0"/>
          </a:p>
        </p:txBody>
      </p:sp>
      <p:cxnSp>
        <p:nvCxnSpPr>
          <p:cNvPr id="16" name="Curved Connector 15"/>
          <p:cNvCxnSpPr/>
          <p:nvPr/>
        </p:nvCxnSpPr>
        <p:spPr bwMode="auto">
          <a:xfrm rot="16200000" flipH="1">
            <a:off x="3727221" y="3879621"/>
            <a:ext cx="546558" cy="228600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43600" y="415798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Circuit A is deteriorating</a:t>
            </a:r>
            <a:endParaRPr lang="en-US" sz="1400" dirty="0"/>
          </a:p>
        </p:txBody>
      </p:sp>
      <p:cxnSp>
        <p:nvCxnSpPr>
          <p:cNvPr id="21" name="Curved Connector 20"/>
          <p:cNvCxnSpPr/>
          <p:nvPr/>
        </p:nvCxnSpPr>
        <p:spPr bwMode="auto">
          <a:xfrm rot="10800000" flipV="1">
            <a:off x="4648202" y="4419598"/>
            <a:ext cx="1295398" cy="249621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9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the problems users encounter while using the network</a:t>
            </a:r>
          </a:p>
          <a:p>
            <a:r>
              <a:rPr lang="en-US" dirty="0"/>
              <a:t>Major sources of problems with user equipment</a:t>
            </a:r>
          </a:p>
          <a:p>
            <a:pPr lvl="1"/>
            <a:r>
              <a:rPr lang="en-US" dirty="0"/>
              <a:t>Hardware device failures, generally easiest to fix</a:t>
            </a:r>
          </a:p>
          <a:p>
            <a:pPr lvl="1"/>
            <a:r>
              <a:rPr lang="en-US" dirty="0"/>
              <a:t>Lack of user knowledge on proper operation, also easier to fix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/>
              <a:t>with software, software settings or software incompatibility, generally hardest to fix</a:t>
            </a:r>
          </a:p>
          <a:p>
            <a:r>
              <a:rPr lang="en-US" dirty="0" smtClean="0"/>
              <a:t>Training is an ongoing responsibility of network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Total Cost of Ownership (TCO) </a:t>
            </a:r>
          </a:p>
          <a:p>
            <a:pPr lvl="1"/>
            <a:r>
              <a:rPr lang="en-US" dirty="0"/>
              <a:t>A measure of direct and indirect costs to operate a device (e.g., computer) per year</a:t>
            </a:r>
          </a:p>
          <a:p>
            <a:pPr lvl="1"/>
            <a:r>
              <a:rPr lang="en-US" dirty="0"/>
              <a:t>Includes cost of </a:t>
            </a:r>
          </a:p>
          <a:p>
            <a:pPr lvl="2"/>
            <a:r>
              <a:rPr lang="en-US" dirty="0"/>
              <a:t>Repairs and software/hardware upgrades</a:t>
            </a:r>
          </a:p>
          <a:p>
            <a:pPr lvl="2"/>
            <a:r>
              <a:rPr lang="en-US" dirty="0"/>
              <a:t>Support staff (maintain, install, administer, etc.)</a:t>
            </a:r>
          </a:p>
          <a:p>
            <a:pPr lvl="2"/>
            <a:r>
              <a:rPr lang="en-US" dirty="0"/>
              <a:t>Training and technical support</a:t>
            </a:r>
          </a:p>
          <a:p>
            <a:pPr lvl="2"/>
            <a:r>
              <a:rPr lang="en-US" dirty="0"/>
              <a:t>Time “wasted” by the user when problems occur</a:t>
            </a:r>
          </a:p>
          <a:p>
            <a:pPr lvl="1"/>
            <a:r>
              <a:rPr lang="en-US" dirty="0"/>
              <a:t>TCO of a Windows computer</a:t>
            </a:r>
          </a:p>
          <a:p>
            <a:pPr lvl="2"/>
            <a:r>
              <a:rPr lang="en-US" dirty="0"/>
              <a:t>Estimated to be $5,000 and $10,000 per computer per year</a:t>
            </a:r>
          </a:p>
          <a:p>
            <a:pPr lvl="2"/>
            <a:r>
              <a:rPr lang="en-US" dirty="0"/>
              <a:t>Largest component is lost time</a:t>
            </a:r>
          </a:p>
          <a:p>
            <a:pPr lvl="1"/>
            <a:r>
              <a:rPr lang="en-US" dirty="0"/>
              <a:t>Some alternative measures (e.g., NCO) only include direct costs</a:t>
            </a:r>
          </a:p>
          <a:p>
            <a:pPr lvl="2"/>
            <a:r>
              <a:rPr lang="en-US" dirty="0"/>
              <a:t>Estimated at $1,500 – $3,500 per computer per year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7489633"/>
              </p:ext>
            </p:extLst>
          </p:nvPr>
        </p:nvGraphicFramePr>
        <p:xfrm>
          <a:off x="1143000" y="2286000"/>
          <a:ext cx="7010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costs are personnel, not hardware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9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Cost reduction steps</a:t>
            </a:r>
          </a:p>
          <a:p>
            <a:pPr lvl="1"/>
            <a:r>
              <a:rPr lang="en-US" dirty="0"/>
              <a:t>Develop standard hardware/software configurations for client computers, servers, and network devices</a:t>
            </a:r>
          </a:p>
          <a:p>
            <a:pPr lvl="1"/>
            <a:r>
              <a:rPr lang="en-US" dirty="0" smtClean="0"/>
              <a:t>Automate </a:t>
            </a:r>
            <a:r>
              <a:rPr lang="en-US" dirty="0"/>
              <a:t>as much of the network management process as possible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cost of installing new hardware/software </a:t>
            </a:r>
            <a:r>
              <a:rPr lang="en-US" dirty="0" smtClean="0"/>
              <a:t> by working </a:t>
            </a:r>
            <a:r>
              <a:rPr lang="en-US" dirty="0"/>
              <a:t>with vendors</a:t>
            </a:r>
          </a:p>
          <a:p>
            <a:pPr lvl="1"/>
            <a:r>
              <a:rPr lang="en-US" dirty="0"/>
              <a:t>Centralize help desks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to thin client </a:t>
            </a:r>
            <a:r>
              <a:rPr lang="en-US" dirty="0" smtClean="0"/>
              <a:t>or cloud-based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84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Network management </a:t>
            </a:r>
            <a:r>
              <a:rPr lang="en-US" altLang="en-US" sz="2400" dirty="0" smtClean="0"/>
              <a:t>requires technical understanding and management skills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Managers must explain </a:t>
            </a:r>
            <a:r>
              <a:rPr lang="en-US" altLang="en-US" sz="2400" dirty="0"/>
              <a:t>the business value of the networks </a:t>
            </a:r>
            <a:r>
              <a:rPr lang="en-US" altLang="en-US" sz="2400" dirty="0" smtClean="0"/>
              <a:t>to justify its increasing cost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Network management </a:t>
            </a:r>
            <a:r>
              <a:rPr lang="en-US" altLang="en-US" sz="2400" dirty="0" smtClean="0"/>
              <a:t>is increasing </a:t>
            </a:r>
            <a:r>
              <a:rPr lang="en-US" altLang="en-US" sz="2400" dirty="0"/>
              <a:t>its </a:t>
            </a:r>
            <a:r>
              <a:rPr lang="en-US" altLang="en-US" sz="2400" dirty="0" smtClean="0"/>
              <a:t>complexity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Qualified personnel costs much more than hardware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Network management </a:t>
            </a:r>
            <a:r>
              <a:rPr lang="en-US" dirty="0" smtClean="0"/>
              <a:t>is the process of operating, monitoring, and controlling the network to </a:t>
            </a:r>
            <a:r>
              <a:rPr lang="en-US" dirty="0"/>
              <a:t>ensure it works as intended and provides value to its users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93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Network Managers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579245"/>
              </p:ext>
            </p:extLst>
          </p:nvPr>
        </p:nvGraphicFramePr>
        <p:xfrm>
          <a:off x="457200" y="1371600"/>
          <a:ext cx="8305800" cy="5003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98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Network Managers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5023784"/>
              </p:ext>
            </p:extLst>
          </p:nvPr>
        </p:nvGraphicFramePr>
        <p:xfrm>
          <a:off x="457200" y="1371600"/>
          <a:ext cx="8305800" cy="5003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5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Network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Managed Networks</a:t>
            </a:r>
          </a:p>
          <a:p>
            <a:pPr lvl="1"/>
            <a:r>
              <a:rPr lang="en-US" dirty="0" smtClean="0"/>
              <a:t>Managed devices</a:t>
            </a:r>
          </a:p>
          <a:p>
            <a:pPr lvl="2"/>
            <a:r>
              <a:rPr lang="en-US" dirty="0" smtClean="0"/>
              <a:t>Provide the features of unmanaged devices, plus the ability to configure, manage, and monitor the device</a:t>
            </a:r>
          </a:p>
          <a:p>
            <a:pPr lvl="2"/>
            <a:r>
              <a:rPr lang="en-US" dirty="0" smtClean="0"/>
              <a:t>More expensive initial investment, but may save money in management</a:t>
            </a:r>
          </a:p>
          <a:p>
            <a:pPr lvl="2"/>
            <a:r>
              <a:rPr lang="en-US" dirty="0" smtClean="0"/>
              <a:t>Can report when issues arise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0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Network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management software (point management software)</a:t>
            </a:r>
          </a:p>
          <a:p>
            <a:pPr lvl="1"/>
            <a:r>
              <a:rPr lang="en-US" dirty="0" smtClean="0"/>
              <a:t>Allows manager to monitor performance and configuration of devices on network</a:t>
            </a:r>
          </a:p>
          <a:p>
            <a:r>
              <a:rPr lang="en-US" dirty="0" smtClean="0"/>
              <a:t>System management software</a:t>
            </a:r>
          </a:p>
          <a:p>
            <a:r>
              <a:rPr lang="en-US" dirty="0" smtClean="0"/>
              <a:t>Application management software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18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Network Performance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1"/>
            <a:ext cx="7442200" cy="512440"/>
          </a:xfrm>
          <a:prstGeom prst="rect">
            <a:avLst/>
          </a:prstGeom>
        </p:spPr>
      </p:pic>
      <p:pic>
        <p:nvPicPr>
          <p:cNvPr id="6" name="Picture 5" descr="c12f00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799" y="1866900"/>
            <a:ext cx="5986509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7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Management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Simple network management protocol (SNMP)</a:t>
            </a:r>
          </a:p>
          <a:p>
            <a:pPr lvl="1"/>
            <a:r>
              <a:rPr lang="en-US" dirty="0" smtClean="0"/>
              <a:t>Most commonly used protocol for managing network devices</a:t>
            </a:r>
          </a:p>
          <a:p>
            <a:pPr lvl="1"/>
            <a:r>
              <a:rPr lang="en-US" dirty="0" smtClean="0"/>
              <a:t>The network management software uses SNMP to communicated with software </a:t>
            </a:r>
            <a:r>
              <a:rPr lang="en-US" b="1" dirty="0" smtClean="0"/>
              <a:t>agents</a:t>
            </a:r>
            <a:r>
              <a:rPr lang="en-US" dirty="0" smtClean="0"/>
              <a:t> on managed devices</a:t>
            </a:r>
          </a:p>
          <a:p>
            <a:pPr lvl="1"/>
            <a:r>
              <a:rPr lang="en-US" dirty="0" smtClean="0"/>
              <a:t>Data is stored in </a:t>
            </a:r>
            <a:r>
              <a:rPr lang="en-US" b="1" dirty="0" smtClean="0"/>
              <a:t>management information base (MIB)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3982</TotalTime>
  <Words>842</Words>
  <Application>Microsoft Macintosh PowerPoint</Application>
  <PresentationFormat>On-screen Show (4:3)</PresentationFormat>
  <Paragraphs>162</Paragraphs>
  <Slides>25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fitzgerald12e_ppt_template</vt:lpstr>
      <vt:lpstr>Business Data Communications &amp; Networking</vt:lpstr>
      <vt:lpstr>Outline</vt:lpstr>
      <vt:lpstr>Network Management</vt:lpstr>
      <vt:lpstr>What Do Network Managers Do?</vt:lpstr>
      <vt:lpstr>What Do Network Managers Do?</vt:lpstr>
      <vt:lpstr>Designing for Network Performance</vt:lpstr>
      <vt:lpstr>Designing for Network Performance</vt:lpstr>
      <vt:lpstr>Designing for Network Performance</vt:lpstr>
      <vt:lpstr>Network Management Standards</vt:lpstr>
      <vt:lpstr>Network Management Standards</vt:lpstr>
      <vt:lpstr>Managing Network Traffic</vt:lpstr>
      <vt:lpstr>Managing Network Traffic</vt:lpstr>
      <vt:lpstr>Managing Network Traffic</vt:lpstr>
      <vt:lpstr>Managing Network Traffic</vt:lpstr>
      <vt:lpstr>Configuration Management</vt:lpstr>
      <vt:lpstr>Configuration Management</vt:lpstr>
      <vt:lpstr>Performance Management</vt:lpstr>
      <vt:lpstr>Performance Management</vt:lpstr>
      <vt:lpstr>Performance Management</vt:lpstr>
      <vt:lpstr>Performance Management</vt:lpstr>
      <vt:lpstr>End User Support</vt:lpstr>
      <vt:lpstr>Cost Management</vt:lpstr>
      <vt:lpstr>Cost Management</vt:lpstr>
      <vt:lpstr>Cost Management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158</cp:revision>
  <dcterms:created xsi:type="dcterms:W3CDTF">2014-08-07T19:05:38Z</dcterms:created>
  <dcterms:modified xsi:type="dcterms:W3CDTF">2014-08-07T19:23:59Z</dcterms:modified>
</cp:coreProperties>
</file>