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diagrams/quickStyle1.xml" ContentType="application/vnd.openxmlformats-officedocument.drawingml.diagramStyle+xml"/>
  <Default Extension="pdf" ContentType="application/pd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86" r:id="rId1"/>
  </p:sldMasterIdLst>
  <p:notesMasterIdLst>
    <p:notesMasterId r:id="rId40"/>
  </p:notesMasterIdLst>
  <p:sldIdLst>
    <p:sldId id="283" r:id="rId2"/>
    <p:sldId id="284" r:id="rId3"/>
    <p:sldId id="349" r:id="rId4"/>
    <p:sldId id="348" r:id="rId5"/>
    <p:sldId id="350" r:id="rId6"/>
    <p:sldId id="351" r:id="rId7"/>
    <p:sldId id="352" r:id="rId8"/>
    <p:sldId id="353" r:id="rId9"/>
    <p:sldId id="354" r:id="rId10"/>
    <p:sldId id="356" r:id="rId11"/>
    <p:sldId id="357" r:id="rId12"/>
    <p:sldId id="359" r:id="rId13"/>
    <p:sldId id="358" r:id="rId14"/>
    <p:sldId id="360" r:id="rId15"/>
    <p:sldId id="361" r:id="rId16"/>
    <p:sldId id="362" r:id="rId17"/>
    <p:sldId id="363" r:id="rId18"/>
    <p:sldId id="365" r:id="rId19"/>
    <p:sldId id="366" r:id="rId20"/>
    <p:sldId id="367" r:id="rId21"/>
    <p:sldId id="368" r:id="rId22"/>
    <p:sldId id="364" r:id="rId23"/>
    <p:sldId id="369" r:id="rId24"/>
    <p:sldId id="370" r:id="rId25"/>
    <p:sldId id="371" r:id="rId26"/>
    <p:sldId id="375" r:id="rId27"/>
    <p:sldId id="376" r:id="rId28"/>
    <p:sldId id="385" r:id="rId29"/>
    <p:sldId id="378" r:id="rId30"/>
    <p:sldId id="300" r:id="rId31"/>
    <p:sldId id="383" r:id="rId32"/>
    <p:sldId id="386" r:id="rId33"/>
    <p:sldId id="387" r:id="rId34"/>
    <p:sldId id="388" r:id="rId35"/>
    <p:sldId id="389" r:id="rId36"/>
    <p:sldId id="390" r:id="rId37"/>
    <p:sldId id="392" r:id="rId38"/>
    <p:sldId id="39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Taylor Wells" initials="TM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800000"/>
    <a:srgbClr val="C00000"/>
    <a:srgbClr val="F07F09"/>
    <a:srgbClr val="E7E8EA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6421" autoAdjust="0"/>
  </p:normalViewPr>
  <p:slideViewPr>
    <p:cSldViewPr>
      <p:cViewPr>
        <p:scale>
          <a:sx n="75" d="100"/>
          <a:sy n="75" d="100"/>
        </p:scale>
        <p:origin x="-130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commentAuthors" Target="commentAuthors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08AFA9-397D-440A-B102-D89921518723}" type="doc">
      <dgm:prSet loTypeId="urn:microsoft.com/office/officeart/2005/8/layout/pyramid4" loCatId="pyramid" qsTypeId="urn:microsoft.com/office/officeart/2005/8/quickstyle/simple4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17414C8C-DBA8-47DA-94BA-E921551AEE78}">
      <dgm:prSet phldrT="[Text]" custT="1"/>
      <dgm:spPr/>
      <dgm:t>
        <a:bodyPr/>
        <a:lstStyle/>
        <a:p>
          <a:r>
            <a:rPr lang="en-US" sz="1200" dirty="0" smtClean="0"/>
            <a:t>Confidentiality</a:t>
          </a:r>
          <a:endParaRPr lang="en-US" sz="1200" dirty="0"/>
        </a:p>
      </dgm:t>
    </dgm:pt>
    <dgm:pt modelId="{993A84F8-6638-4A82-B229-DB44331F50AC}" type="parTrans" cxnId="{265E9C99-E076-4EB6-8605-37C8DFAD624D}">
      <dgm:prSet/>
      <dgm:spPr/>
      <dgm:t>
        <a:bodyPr/>
        <a:lstStyle/>
        <a:p>
          <a:endParaRPr lang="en-US"/>
        </a:p>
      </dgm:t>
    </dgm:pt>
    <dgm:pt modelId="{C9662CB2-4D94-49EF-B1A8-D3480ECEBF62}" type="sibTrans" cxnId="{265E9C99-E076-4EB6-8605-37C8DFAD624D}">
      <dgm:prSet/>
      <dgm:spPr/>
      <dgm:t>
        <a:bodyPr/>
        <a:lstStyle/>
        <a:p>
          <a:endParaRPr lang="en-US"/>
        </a:p>
      </dgm:t>
    </dgm:pt>
    <dgm:pt modelId="{AD1A6649-FFF7-4DDF-A0E6-F9C56316379B}">
      <dgm:prSet phldrT="[Text]" custT="1"/>
      <dgm:spPr/>
      <dgm:t>
        <a:bodyPr/>
        <a:lstStyle/>
        <a:p>
          <a:r>
            <a:rPr lang="en-US" sz="1200" dirty="0" smtClean="0"/>
            <a:t>Integrity</a:t>
          </a:r>
          <a:endParaRPr lang="en-US" sz="1200" dirty="0"/>
        </a:p>
      </dgm:t>
    </dgm:pt>
    <dgm:pt modelId="{EAE8E691-2325-43F2-BFC3-7C34AF85CCFE}" type="parTrans" cxnId="{B5303A3D-E937-427F-BF15-E1D470F158AB}">
      <dgm:prSet/>
      <dgm:spPr/>
      <dgm:t>
        <a:bodyPr/>
        <a:lstStyle/>
        <a:p>
          <a:endParaRPr lang="en-US"/>
        </a:p>
      </dgm:t>
    </dgm:pt>
    <dgm:pt modelId="{138809A2-9C94-45A8-9D26-CEE89D203EE1}" type="sibTrans" cxnId="{B5303A3D-E937-427F-BF15-E1D470F158AB}">
      <dgm:prSet/>
      <dgm:spPr/>
      <dgm:t>
        <a:bodyPr/>
        <a:lstStyle/>
        <a:p>
          <a:endParaRPr lang="en-US"/>
        </a:p>
      </dgm:t>
    </dgm:pt>
    <dgm:pt modelId="{7C7AEE0E-F951-4FC2-A9D6-EDF0AD37EA8E}">
      <dgm:prSet phldrT="[Text]" custT="1"/>
      <dgm:spPr/>
      <dgm:t>
        <a:bodyPr/>
        <a:lstStyle/>
        <a:p>
          <a:r>
            <a:rPr lang="en-US" sz="1200" dirty="0" smtClean="0"/>
            <a:t>Availability</a:t>
          </a:r>
          <a:endParaRPr lang="en-US" sz="1200" dirty="0"/>
        </a:p>
      </dgm:t>
    </dgm:pt>
    <dgm:pt modelId="{F12941A2-607B-4288-8A54-2E1CFD248B02}" type="parTrans" cxnId="{A9C71989-E674-4973-AD09-B42E8E0CD38A}">
      <dgm:prSet/>
      <dgm:spPr/>
      <dgm:t>
        <a:bodyPr/>
        <a:lstStyle/>
        <a:p>
          <a:endParaRPr lang="en-US"/>
        </a:p>
      </dgm:t>
    </dgm:pt>
    <dgm:pt modelId="{F45ADAD4-900D-4BEF-B4A0-AF90F97FE334}" type="sibTrans" cxnId="{A9C71989-E674-4973-AD09-B42E8E0CD38A}">
      <dgm:prSet/>
      <dgm:spPr/>
      <dgm:t>
        <a:bodyPr/>
        <a:lstStyle/>
        <a:p>
          <a:endParaRPr lang="en-US"/>
        </a:p>
      </dgm:t>
    </dgm:pt>
    <dgm:pt modelId="{B6FDCBFB-23B4-4EA1-A6B7-6C0F50ECE80C}">
      <dgm:prSet phldrT="[Text]" custT="1"/>
      <dgm:spPr>
        <a:noFill/>
        <a:ln>
          <a:noFill/>
        </a:ln>
      </dgm:spPr>
      <dgm:t>
        <a:bodyPr/>
        <a:lstStyle/>
        <a:p>
          <a:endParaRPr lang="en-US" sz="1200" dirty="0"/>
        </a:p>
      </dgm:t>
    </dgm:pt>
    <dgm:pt modelId="{BFF0BE42-5261-4229-9B04-2DA62D4B8437}" type="sibTrans" cxnId="{A9C75560-153B-4BD9-9DCE-FA012D5816E3}">
      <dgm:prSet/>
      <dgm:spPr/>
      <dgm:t>
        <a:bodyPr/>
        <a:lstStyle/>
        <a:p>
          <a:endParaRPr lang="en-US"/>
        </a:p>
      </dgm:t>
    </dgm:pt>
    <dgm:pt modelId="{468CD96D-4B50-4C34-96E8-51BE5A135D53}" type="parTrans" cxnId="{A9C75560-153B-4BD9-9DCE-FA012D5816E3}">
      <dgm:prSet/>
      <dgm:spPr/>
      <dgm:t>
        <a:bodyPr/>
        <a:lstStyle/>
        <a:p>
          <a:endParaRPr lang="en-US"/>
        </a:p>
      </dgm:t>
    </dgm:pt>
    <dgm:pt modelId="{3BF8A14E-6986-4F8E-8090-D0B65DCF1C75}" type="pres">
      <dgm:prSet presAssocID="{6208AFA9-397D-440A-B102-D89921518723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F6BAA8-7016-423F-9CB4-A0926DDD4A8D}" type="pres">
      <dgm:prSet presAssocID="{6208AFA9-397D-440A-B102-D89921518723}" presName="triangle1" presStyleLbl="node1" presStyleIdx="0" presStyleCnt="4" custScaleY="73559">
        <dgm:presLayoutVars>
          <dgm:bulletEnabled val="1"/>
        </dgm:presLayoutVars>
      </dgm:prSet>
      <dgm:spPr>
        <a:prstGeom prst="triangle">
          <a:avLst/>
        </a:prstGeom>
      </dgm:spPr>
      <dgm:t>
        <a:bodyPr/>
        <a:lstStyle/>
        <a:p>
          <a:endParaRPr lang="en-US"/>
        </a:p>
      </dgm:t>
    </dgm:pt>
    <dgm:pt modelId="{E4BA3AD7-2337-4C0F-8D03-EE0AB0023B32}" type="pres">
      <dgm:prSet presAssocID="{6208AFA9-397D-440A-B102-D89921518723}" presName="triangle2" presStyleLbl="node1" presStyleIdx="1" presStyleCnt="4" custScaleY="73763" custLinFactNeighborX="65" custLinFactNeighborY="-26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A0A452-60D4-4ABA-A7F6-357A7651A100}" type="pres">
      <dgm:prSet presAssocID="{6208AFA9-397D-440A-B102-D89921518723}" presName="triangle3" presStyleLbl="node1" presStyleIdx="2" presStyleCnt="4" custScaleY="73763" custLinFactNeighborX="-320" custLinFactNeighborY="-25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2CA8F-99D5-47FD-9E95-CEB1AB21B045}" type="pres">
      <dgm:prSet presAssocID="{6208AFA9-397D-440A-B102-D89921518723}" presName="triangle4" presStyleLbl="node1" presStyleIdx="3" presStyleCnt="4" custScaleY="73763" custLinFactNeighborX="-151" custLinFactNeighborY="-265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5E9C99-E076-4EB6-8605-37C8DFAD624D}" srcId="{6208AFA9-397D-440A-B102-D89921518723}" destId="{17414C8C-DBA8-47DA-94BA-E921551AEE78}" srcOrd="0" destOrd="0" parTransId="{993A84F8-6638-4A82-B229-DB44331F50AC}" sibTransId="{C9662CB2-4D94-49EF-B1A8-D3480ECEBF62}"/>
    <dgm:cxn modelId="{88E3D999-9B31-48FA-A09E-B544078CF637}" type="presOf" srcId="{AD1A6649-FFF7-4DDF-A0E6-F9C56316379B}" destId="{E4BA3AD7-2337-4C0F-8D03-EE0AB0023B32}" srcOrd="0" destOrd="0" presId="urn:microsoft.com/office/officeart/2005/8/layout/pyramid4"/>
    <dgm:cxn modelId="{B5303A3D-E937-427F-BF15-E1D470F158AB}" srcId="{6208AFA9-397D-440A-B102-D89921518723}" destId="{AD1A6649-FFF7-4DDF-A0E6-F9C56316379B}" srcOrd="1" destOrd="0" parTransId="{EAE8E691-2325-43F2-BFC3-7C34AF85CCFE}" sibTransId="{138809A2-9C94-45A8-9D26-CEE89D203EE1}"/>
    <dgm:cxn modelId="{A9C71989-E674-4973-AD09-B42E8E0CD38A}" srcId="{6208AFA9-397D-440A-B102-D89921518723}" destId="{7C7AEE0E-F951-4FC2-A9D6-EDF0AD37EA8E}" srcOrd="3" destOrd="0" parTransId="{F12941A2-607B-4288-8A54-2E1CFD248B02}" sibTransId="{F45ADAD4-900D-4BEF-B4A0-AF90F97FE334}"/>
    <dgm:cxn modelId="{A9C75560-153B-4BD9-9DCE-FA012D5816E3}" srcId="{6208AFA9-397D-440A-B102-D89921518723}" destId="{B6FDCBFB-23B4-4EA1-A6B7-6C0F50ECE80C}" srcOrd="2" destOrd="0" parTransId="{468CD96D-4B50-4C34-96E8-51BE5A135D53}" sibTransId="{BFF0BE42-5261-4229-9B04-2DA62D4B8437}"/>
    <dgm:cxn modelId="{B53FA00D-0660-434B-95F2-34B72604898A}" type="presOf" srcId="{17414C8C-DBA8-47DA-94BA-E921551AEE78}" destId="{DAF6BAA8-7016-423F-9CB4-A0926DDD4A8D}" srcOrd="0" destOrd="0" presId="urn:microsoft.com/office/officeart/2005/8/layout/pyramid4"/>
    <dgm:cxn modelId="{1687D7A4-1C04-46F5-8B7C-8E6289BF9F69}" type="presOf" srcId="{B6FDCBFB-23B4-4EA1-A6B7-6C0F50ECE80C}" destId="{79A0A452-60D4-4ABA-A7F6-357A7651A100}" srcOrd="0" destOrd="0" presId="urn:microsoft.com/office/officeart/2005/8/layout/pyramid4"/>
    <dgm:cxn modelId="{0BFDFF10-BF98-4537-B4ED-DA193320DF9A}" type="presOf" srcId="{6208AFA9-397D-440A-B102-D89921518723}" destId="{3BF8A14E-6986-4F8E-8090-D0B65DCF1C75}" srcOrd="0" destOrd="0" presId="urn:microsoft.com/office/officeart/2005/8/layout/pyramid4"/>
    <dgm:cxn modelId="{3AC3962D-DAA0-476B-BBD0-60C6DF833D70}" type="presOf" srcId="{7C7AEE0E-F951-4FC2-A9D6-EDF0AD37EA8E}" destId="{01A2CA8F-99D5-47FD-9E95-CEB1AB21B045}" srcOrd="0" destOrd="0" presId="urn:microsoft.com/office/officeart/2005/8/layout/pyramid4"/>
    <dgm:cxn modelId="{026386B6-964C-461F-90B3-B60AB5418068}" type="presParOf" srcId="{3BF8A14E-6986-4F8E-8090-D0B65DCF1C75}" destId="{DAF6BAA8-7016-423F-9CB4-A0926DDD4A8D}" srcOrd="0" destOrd="0" presId="urn:microsoft.com/office/officeart/2005/8/layout/pyramid4"/>
    <dgm:cxn modelId="{1A026D43-814A-4480-BDC8-7785A832ACA1}" type="presParOf" srcId="{3BF8A14E-6986-4F8E-8090-D0B65DCF1C75}" destId="{E4BA3AD7-2337-4C0F-8D03-EE0AB0023B32}" srcOrd="1" destOrd="0" presId="urn:microsoft.com/office/officeart/2005/8/layout/pyramid4"/>
    <dgm:cxn modelId="{4FB44B5D-CE3B-48E7-A6DB-BE4224CD1E07}" type="presParOf" srcId="{3BF8A14E-6986-4F8E-8090-D0B65DCF1C75}" destId="{79A0A452-60D4-4ABA-A7F6-357A7651A100}" srcOrd="2" destOrd="0" presId="urn:microsoft.com/office/officeart/2005/8/layout/pyramid4"/>
    <dgm:cxn modelId="{4D516F5E-8EB4-4B72-BC5C-AEA5AD1BF341}" type="presParOf" srcId="{3BF8A14E-6986-4F8E-8090-D0B65DCF1C75}" destId="{01A2CA8F-99D5-47FD-9E95-CEB1AB21B045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F6BAA8-7016-423F-9CB4-A0926DDD4A8D}">
      <dsp:nvSpPr>
        <dsp:cNvPr id="0" name=""/>
        <dsp:cNvSpPr/>
      </dsp:nvSpPr>
      <dsp:spPr>
        <a:xfrm>
          <a:off x="2597546" y="302622"/>
          <a:ext cx="2297906" cy="1690317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Confidentiality</a:t>
          </a:r>
          <a:endParaRPr lang="en-US" sz="1200" kern="1200" dirty="0"/>
        </a:p>
      </dsp:txBody>
      <dsp:txXfrm>
        <a:off x="2597546" y="302622"/>
        <a:ext cx="2297906" cy="1690317"/>
      </dsp:txXfrm>
    </dsp:sp>
    <dsp:sp modelId="{E4BA3AD7-2337-4C0F-8D03-EE0AB0023B32}">
      <dsp:nvSpPr>
        <dsp:cNvPr id="0" name=""/>
        <dsp:cNvSpPr/>
      </dsp:nvSpPr>
      <dsp:spPr>
        <a:xfrm>
          <a:off x="1450087" y="1993008"/>
          <a:ext cx="2297906" cy="1695004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Integrity</a:t>
          </a:r>
          <a:endParaRPr lang="en-US" sz="1200" kern="1200" dirty="0"/>
        </a:p>
      </dsp:txBody>
      <dsp:txXfrm>
        <a:off x="1450087" y="1993008"/>
        <a:ext cx="2297906" cy="1695004"/>
      </dsp:txXfrm>
    </dsp:sp>
    <dsp:sp modelId="{79A0A452-60D4-4ABA-A7F6-357A7651A100}">
      <dsp:nvSpPr>
        <dsp:cNvPr id="0" name=""/>
        <dsp:cNvSpPr/>
      </dsp:nvSpPr>
      <dsp:spPr>
        <a:xfrm rot="10800000">
          <a:off x="2590193" y="2002292"/>
          <a:ext cx="2297906" cy="1695004"/>
        </a:xfrm>
        <a:prstGeom prst="triangl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0800000">
        <a:off x="2590193" y="2002292"/>
        <a:ext cx="2297906" cy="1695004"/>
      </dsp:txXfrm>
    </dsp:sp>
    <dsp:sp modelId="{01A2CA8F-99D5-47FD-9E95-CEB1AB21B045}">
      <dsp:nvSpPr>
        <dsp:cNvPr id="0" name=""/>
        <dsp:cNvSpPr/>
      </dsp:nvSpPr>
      <dsp:spPr>
        <a:xfrm>
          <a:off x="3743030" y="1988941"/>
          <a:ext cx="2297906" cy="1695004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Availability</a:t>
          </a:r>
          <a:endParaRPr lang="en-US" sz="1200" kern="1200" dirty="0"/>
        </a:p>
      </dsp:txBody>
      <dsp:txXfrm>
        <a:off x="3743030" y="1988941"/>
        <a:ext cx="2297906" cy="1695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A3DC9-E7C0-4C83-BE0C-072B1AD98492}" type="datetimeFigureOut">
              <a:rPr lang="en-US" smtClean="0"/>
              <a:pPr/>
              <a:t>8/7/14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B088E-5FF9-4C46-8F02-60985A09C9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1305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3447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048001"/>
            <a:ext cx="5867401" cy="1219200"/>
          </a:xfr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100000">
                <a:srgbClr val="4F9A26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50800" dir="5400000" sy="-100000" algn="bl" rotWithShape="0"/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3314702" y="1028697"/>
            <a:ext cx="2590800" cy="906780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76200" y="0"/>
            <a:ext cx="19812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892175"/>
            <a:ext cx="5334000" cy="1470025"/>
          </a:xfrm>
        </p:spPr>
        <p:txBody>
          <a:bodyPr/>
          <a:lstStyle>
            <a:lvl1pPr algn="r">
              <a:defRPr b="1" cap="small" baseline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B3B8-A791-423B-BB16-5BEE802B6030}" type="datetime1">
              <a:rPr lang="en-US" smtClean="0"/>
              <a:pPr/>
              <a:t>8/7/14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76200" y="4244339"/>
            <a:ext cx="922020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2993035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571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FitzGerald </a:t>
            </a:r>
            <a:r>
              <a:rPr lang="en-US" sz="2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Dennis ● </a:t>
            </a:r>
            <a:r>
              <a:rPr lang="en-US" sz="2400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Durcikova</a:t>
            </a:r>
            <a:endParaRPr lang="en-US" sz="2400" dirty="0" smtClean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405265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Prepared by Taylor M. Wells:</a:t>
            </a:r>
            <a:r>
              <a:rPr lang="en-US" sz="1400" baseline="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of Business Administration,</a:t>
            </a:r>
            <a:r>
              <a:rPr lang="en-US" sz="1400" baseline="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California State University, Sacramento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214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3050"/>
            <a:ext cx="28956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73050"/>
            <a:ext cx="449580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1435100"/>
            <a:ext cx="28956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3D79-3D62-408F-ADEF-4070A7540ACD}" type="datetime1">
              <a:rPr lang="en-US" smtClean="0"/>
              <a:pPr/>
              <a:t>8/7/14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665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D350-05FD-424B-9590-647F7C4BC43E}" type="datetime1">
              <a:rPr lang="en-US" smtClean="0"/>
              <a:pPr/>
              <a:t>8/7/14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5568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C849-5507-47F0-A827-105F50E36821}" type="datetime1">
              <a:rPr lang="en-US" smtClean="0"/>
              <a:pPr/>
              <a:t>8/7/14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0141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74638"/>
            <a:ext cx="548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A598-9AB8-4E99-B3C2-67ECF3BF3013}" type="datetime1">
              <a:rPr lang="en-US" smtClean="0"/>
              <a:pPr/>
              <a:t>8/7/14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800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2F72-60C1-428C-A039-B2E77CF333E9}" type="datetime1">
              <a:rPr lang="en-US" smtClean="0"/>
              <a:pPr/>
              <a:t>8/7/14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5400000">
            <a:off x="4381500" y="-4381500"/>
            <a:ext cx="381000" cy="9144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100095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2F72-60C1-428C-A039-B2E77CF333E9}" type="datetime1">
              <a:rPr lang="en-US" smtClean="0"/>
              <a:pPr/>
              <a:t>8/7/14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112139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65A9A"/>
              </a:buClr>
              <a:defRPr/>
            </a:lvl1pPr>
            <a:lvl2pPr>
              <a:buClr>
                <a:srgbClr val="265A9A"/>
              </a:buClr>
              <a:defRPr/>
            </a:lvl2pPr>
            <a:lvl3pPr>
              <a:buClr>
                <a:srgbClr val="265A9A"/>
              </a:buClr>
              <a:defRPr/>
            </a:lvl3pPr>
            <a:lvl4pPr>
              <a:buClr>
                <a:srgbClr val="265A9A"/>
              </a:buClr>
              <a:defRPr/>
            </a:lvl4pPr>
            <a:lvl5pPr>
              <a:buClr>
                <a:srgbClr val="265A9A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A6AA-674F-43E6-8F51-CE44D14FC190}" type="datetime1">
              <a:rPr lang="en-US" smtClean="0"/>
              <a:pPr/>
              <a:t>8/7/14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510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E70F-0512-4763-AB19-5E7EBA14845A}" type="datetime1">
              <a:rPr lang="en-US" smtClean="0"/>
              <a:pPr/>
              <a:t>8/7/14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575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8100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2C36-DDDE-4D19-B7F3-AA3942280BF1}" type="datetime1">
              <a:rPr lang="en-US" smtClean="0"/>
              <a:pPr/>
              <a:t>8/7/14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904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44" y="1646238"/>
            <a:ext cx="3771856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19700" y="1646238"/>
            <a:ext cx="361950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CF920-3087-45C8-90B8-C46479023490}" type="datetime1">
              <a:rPr lang="en-US" smtClean="0"/>
              <a:pPr/>
              <a:t>8/7/14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1143000" y="2362200"/>
            <a:ext cx="38100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362200"/>
            <a:ext cx="38100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990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00DA-DD61-425F-8C1F-FE927F49AC31}" type="datetime1">
              <a:rPr lang="en-US" smtClean="0"/>
              <a:pPr/>
              <a:t>8/7/14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685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A075-41E6-4CD3-B080-3096A60C5D24}" type="datetime1">
              <a:rPr lang="en-US" smtClean="0"/>
              <a:pPr/>
              <a:t>8/7/14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337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600200"/>
            <a:ext cx="769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82F72-60C1-428C-A039-B2E77CF333E9}" type="datetime1">
              <a:rPr lang="en-US" smtClean="0"/>
              <a:pPr/>
              <a:t>8/7/14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1D335-F193-4775-ABEB-04291726CE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55320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2015 John, Wiley &amp; Sons, Inc. All rights reserved.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330727" y="6428601"/>
            <a:ext cx="5636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11-</a:t>
            </a:r>
            <a:fld id="{EB19BA82-6AD1-4C8F-9940-9F1BD01BC7EF}" type="slidenum"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‹#›</a:t>
            </a:fld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756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 cap="none" baseline="0">
          <a:solidFill>
            <a:srgbClr val="265A9A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d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df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df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11</a:t>
            </a:r>
          </a:p>
          <a:p>
            <a:r>
              <a:rPr lang="en-US" dirty="0" smtClean="0"/>
              <a:t>Network Security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400" dirty="0" smtClean="0">
                <a:solidFill>
                  <a:srgbClr val="008000"/>
                </a:solidFill>
              </a:rPr>
              <a:t>Business Data Communications &amp; Networking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610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Inventory IT assets</a:t>
            </a:r>
          </a:p>
          <a:p>
            <a:pPr marL="914400" lvl="1" indent="-514350"/>
            <a:r>
              <a:rPr lang="en-US" dirty="0" smtClean="0"/>
              <a:t>Mission-critical applications and data are the most important</a:t>
            </a:r>
          </a:p>
          <a:p>
            <a:pPr marL="914400" lvl="1" indent="-514350"/>
            <a:r>
              <a:rPr lang="en-US" altLang="en-US" sz="2400" dirty="0" smtClean="0"/>
              <a:t>Document and evaluate why each asset is important to the organization</a:t>
            </a:r>
            <a:endParaRPr lang="en-US" altLang="en-US" sz="1600" dirty="0"/>
          </a:p>
          <a:p>
            <a:pPr marL="914400" lvl="1" indent="-514350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7441665"/>
              </p:ext>
            </p:extLst>
          </p:nvPr>
        </p:nvGraphicFramePr>
        <p:xfrm>
          <a:off x="533400" y="3962400"/>
          <a:ext cx="8229600" cy="257555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057400"/>
                <a:gridCol w="6172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Asset</a:t>
                      </a:r>
                      <a:r>
                        <a:rPr lang="en-US" sz="1400" baseline="0" dirty="0" smtClean="0"/>
                        <a:t> 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Examples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Hardware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Servers (e.g., mail, web, and file servers)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Client computers (e.g., desktops,</a:t>
                      </a:r>
                      <a:r>
                        <a:rPr lang="en-US" sz="1400" baseline="0" dirty="0" smtClean="0"/>
                        <a:t> laptops, tablets, phones, etc.)</a:t>
                      </a:r>
                      <a:endParaRPr lang="en-US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Networking devices (e.g., switches and routers)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Circuits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LANs,</a:t>
                      </a:r>
                      <a:r>
                        <a:rPr lang="en-US" sz="1400" baseline="0" dirty="0" smtClean="0"/>
                        <a:t> Backbone networks, WANs, Internet access circuits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Software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Operating systems (servers, clients, and networking devices)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Application software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 smtClean="0"/>
                        <a:t>Some applications may be mission-critical and warrant special attention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Organizational</a:t>
                      </a:r>
                      <a:r>
                        <a:rPr lang="en-US" sz="1400" baseline="0" dirty="0" smtClean="0"/>
                        <a:t> data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Databases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848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Identify threats</a:t>
            </a:r>
          </a:p>
          <a:p>
            <a:pPr marL="914400" lvl="1" indent="-514350"/>
            <a:r>
              <a:rPr lang="en-US" dirty="0" smtClean="0"/>
              <a:t>Any </a:t>
            </a:r>
            <a:r>
              <a:rPr lang="en-US" dirty="0"/>
              <a:t>potential occurrence that can do harm, interrupt the systems using the </a:t>
            </a:r>
            <a:r>
              <a:rPr lang="en-US" dirty="0" smtClean="0"/>
              <a:t>network</a:t>
            </a:r>
            <a:r>
              <a:rPr lang="en-US" dirty="0"/>
              <a:t>, or cause </a:t>
            </a:r>
            <a:r>
              <a:rPr lang="en-US" dirty="0" smtClean="0"/>
              <a:t>a </a:t>
            </a:r>
            <a:r>
              <a:rPr lang="en-US" dirty="0"/>
              <a:t>monetary loss to the </a:t>
            </a:r>
            <a:r>
              <a:rPr lang="en-US" dirty="0" smtClean="0"/>
              <a:t>organization</a:t>
            </a:r>
          </a:p>
          <a:p>
            <a:pPr marL="914400" lvl="1" indent="-514350"/>
            <a:r>
              <a:rPr lang="en-US" dirty="0" smtClean="0"/>
              <a:t>Create </a:t>
            </a:r>
            <a:r>
              <a:rPr lang="en-US" b="1" dirty="0" smtClean="0"/>
              <a:t>threat scenarios </a:t>
            </a:r>
            <a:r>
              <a:rPr lang="en-US" dirty="0" smtClean="0"/>
              <a:t>that describe how an asset can be compromised by a threat</a:t>
            </a:r>
          </a:p>
          <a:p>
            <a:pPr marL="1314450" lvl="2" indent="-514350"/>
            <a:r>
              <a:rPr lang="en-US" dirty="0" smtClean="0"/>
              <a:t>Likelihood of occurrence</a:t>
            </a:r>
          </a:p>
          <a:p>
            <a:pPr marL="1314450" lvl="2" indent="-514350"/>
            <a:r>
              <a:rPr lang="en-US" dirty="0" smtClean="0"/>
              <a:t>Potential consequences of threat</a:t>
            </a:r>
          </a:p>
          <a:p>
            <a:pPr marL="1314450" lvl="2" indent="-514350"/>
            <a:r>
              <a:rPr lang="en-US" b="1" dirty="0" smtClean="0"/>
              <a:t>Risk Scores </a:t>
            </a:r>
            <a:r>
              <a:rPr lang="en-US" dirty="0" smtClean="0"/>
              <a:t>can be used to quantify the impact and likelihood of occurrence</a:t>
            </a:r>
          </a:p>
          <a:p>
            <a:pPr marL="1314450" lvl="2" indent="-5143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12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Identify threats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371600"/>
            <a:ext cx="2362200" cy="705945"/>
          </a:xfrm>
          <a:prstGeom prst="rect">
            <a:avLst/>
          </a:prstGeom>
        </p:spPr>
      </p:pic>
      <p:pic>
        <p:nvPicPr>
          <p:cNvPr id="6" name="Picture 5" descr="c11f005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762525" y="2368550"/>
            <a:ext cx="6467075" cy="395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595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Document existing controls</a:t>
            </a:r>
          </a:p>
          <a:p>
            <a:pPr marL="914400" lvl="1" indent="-514350"/>
            <a:r>
              <a:rPr lang="en-US" dirty="0" smtClean="0"/>
              <a:t>Identify controls and determine how they will be used in the </a:t>
            </a:r>
            <a:r>
              <a:rPr lang="en-US" b="1" dirty="0" smtClean="0"/>
              <a:t>risk control strategy</a:t>
            </a:r>
          </a:p>
          <a:p>
            <a:pPr marL="914400" lvl="1" indent="-514350"/>
            <a:r>
              <a:rPr lang="en-US" dirty="0" smtClean="0"/>
              <a:t>Risk acceptance</a:t>
            </a:r>
          </a:p>
          <a:p>
            <a:pPr marL="1314450" lvl="2" indent="-514350"/>
            <a:r>
              <a:rPr lang="en-US" dirty="0" smtClean="0"/>
              <a:t>Organizations may choose to take no actions for risks that have low impacts</a:t>
            </a:r>
          </a:p>
          <a:p>
            <a:pPr marL="914400" lvl="1" indent="-514350"/>
            <a:r>
              <a:rPr lang="en-US" dirty="0" smtClean="0"/>
              <a:t>Risk mitigation</a:t>
            </a:r>
          </a:p>
          <a:p>
            <a:pPr marL="1314450" lvl="2" indent="-514350"/>
            <a:r>
              <a:rPr lang="en-US" dirty="0" smtClean="0"/>
              <a:t>Use of control to remove or reduce impact of threat</a:t>
            </a:r>
          </a:p>
          <a:p>
            <a:pPr marL="914400" lvl="1" indent="-514350"/>
            <a:r>
              <a:rPr lang="en-US" dirty="0" smtClean="0"/>
              <a:t>Risk sharing</a:t>
            </a:r>
          </a:p>
          <a:p>
            <a:pPr marL="1314450" lvl="2" indent="-514350"/>
            <a:r>
              <a:rPr lang="en-US" dirty="0" smtClean="0"/>
              <a:t>Transferring all or part of impact (e.g., insurance)</a:t>
            </a:r>
          </a:p>
          <a:p>
            <a:pPr marL="914400" lvl="1" indent="-514350"/>
            <a:r>
              <a:rPr lang="en-US" dirty="0" smtClean="0"/>
              <a:t>Risk deferring</a:t>
            </a:r>
          </a:p>
          <a:p>
            <a:pPr marL="1314450" lvl="2" indent="-514350"/>
            <a:r>
              <a:rPr lang="en-US" dirty="0" smtClean="0"/>
              <a:t>For non-imminent risks</a:t>
            </a:r>
          </a:p>
          <a:p>
            <a:pPr marL="1314450" lvl="2" indent="-5143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42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Identify improvements</a:t>
            </a:r>
          </a:p>
          <a:p>
            <a:pPr marL="914400" lvl="1" indent="-514350"/>
            <a:r>
              <a:rPr lang="en-US" dirty="0" smtClean="0"/>
              <a:t>It is infeasible to mitigate all risks</a:t>
            </a:r>
          </a:p>
          <a:p>
            <a:pPr marL="914400" lvl="1" indent="-514350"/>
            <a:r>
              <a:rPr lang="en-US" dirty="0"/>
              <a:t>Evaluate adequacy of the controls and </a:t>
            </a:r>
            <a:r>
              <a:rPr lang="en-US" dirty="0" smtClean="0"/>
              <a:t>degree </a:t>
            </a:r>
            <a:r>
              <a:rPr lang="en-US" dirty="0"/>
              <a:t>of risk associated with each threat</a:t>
            </a:r>
          </a:p>
          <a:p>
            <a:pPr marL="914400" lvl="1" indent="-514350"/>
            <a:r>
              <a:rPr lang="en-US" dirty="0"/>
              <a:t>Establish priorities for dealing with threats to network security</a:t>
            </a:r>
          </a:p>
          <a:p>
            <a:pPr marL="914400" lvl="1" indent="-5143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66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Ensuring Business Continuity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certain that </a:t>
            </a:r>
            <a:r>
              <a:rPr lang="en-US" dirty="0"/>
              <a:t>organization’s data and applications will continue to operate even in the face of disruption, destruction, or disaster</a:t>
            </a:r>
          </a:p>
          <a:p>
            <a:pPr lvl="1"/>
            <a:r>
              <a:rPr lang="en-US" altLang="en-US" dirty="0" smtClean="0"/>
              <a:t>Virus Protection</a:t>
            </a:r>
            <a:endParaRPr lang="en-US" altLang="en-US" dirty="0"/>
          </a:p>
          <a:p>
            <a:pPr lvl="1"/>
            <a:r>
              <a:rPr lang="en-US" altLang="en-US" dirty="0" smtClean="0"/>
              <a:t>Denial </a:t>
            </a:r>
            <a:r>
              <a:rPr lang="en-US" altLang="en-US" dirty="0"/>
              <a:t>of </a:t>
            </a:r>
            <a:r>
              <a:rPr lang="en-US" altLang="en-US" dirty="0" smtClean="0"/>
              <a:t>Service Protection </a:t>
            </a:r>
            <a:endParaRPr lang="en-US" altLang="en-US" dirty="0"/>
          </a:p>
          <a:p>
            <a:pPr lvl="1"/>
            <a:r>
              <a:rPr lang="en-US" altLang="en-US" dirty="0" smtClean="0"/>
              <a:t>Theft Protection </a:t>
            </a:r>
            <a:endParaRPr lang="en-US" altLang="en-US" dirty="0"/>
          </a:p>
          <a:p>
            <a:pPr lvl="1"/>
            <a:r>
              <a:rPr lang="en-US" altLang="en-US" dirty="0"/>
              <a:t>Device Failure Protection</a:t>
            </a:r>
          </a:p>
          <a:p>
            <a:pPr lvl="1"/>
            <a:r>
              <a:rPr lang="en-US" altLang="en-US" dirty="0"/>
              <a:t>Disaster Protection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362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Ensuring Business Continuity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Virus Protection</a:t>
            </a:r>
          </a:p>
          <a:p>
            <a:pPr lvl="1"/>
            <a:r>
              <a:rPr lang="en-US" altLang="en-US" dirty="0" smtClean="0"/>
              <a:t>Nearly all organizations experience computer viruses</a:t>
            </a:r>
          </a:p>
          <a:p>
            <a:pPr lvl="1"/>
            <a:r>
              <a:rPr lang="en-US" altLang="en-US" dirty="0" smtClean="0"/>
              <a:t>Widespread infection is less common</a:t>
            </a:r>
          </a:p>
          <a:p>
            <a:pPr lvl="1"/>
            <a:r>
              <a:rPr lang="en-US" altLang="en-US" dirty="0" smtClean="0"/>
              <a:t>Viruses, worms, and Trojan horses</a:t>
            </a:r>
          </a:p>
          <a:p>
            <a:pPr lvl="1"/>
            <a:r>
              <a:rPr lang="en-US" altLang="en-US" dirty="0" smtClean="0"/>
              <a:t>Malware, spyware, adware, and rootkits</a:t>
            </a:r>
          </a:p>
          <a:p>
            <a:pPr lvl="1"/>
            <a:r>
              <a:rPr lang="en-US" altLang="en-US" dirty="0" smtClean="0"/>
              <a:t>Threat mitigated using antivirus software and training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089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Ensuring Business Continuity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Denial of Service Protection</a:t>
            </a:r>
          </a:p>
          <a:p>
            <a:pPr lvl="1"/>
            <a:r>
              <a:rPr lang="en-US" altLang="en-US" b="1" dirty="0" smtClean="0"/>
              <a:t>Denial of Service (</a:t>
            </a:r>
            <a:r>
              <a:rPr lang="en-US" altLang="en-US" b="1" dirty="0" err="1" smtClean="0"/>
              <a:t>DoS</a:t>
            </a:r>
            <a:r>
              <a:rPr lang="en-US" altLang="en-US" b="1" dirty="0" smtClean="0"/>
              <a:t>) attacks </a:t>
            </a:r>
            <a:r>
              <a:rPr lang="en-US" altLang="en-US" dirty="0" smtClean="0"/>
              <a:t>flood a network with messages </a:t>
            </a:r>
            <a:r>
              <a:rPr lang="en-US" altLang="en-US" dirty="0"/>
              <a:t>that </a:t>
            </a:r>
            <a:r>
              <a:rPr lang="en-US" altLang="en-US" dirty="0" smtClean="0"/>
              <a:t>prevent normal access</a:t>
            </a:r>
          </a:p>
          <a:p>
            <a:pPr lvl="2"/>
            <a:r>
              <a:rPr lang="en-US" altLang="en-US" dirty="0" smtClean="0"/>
              <a:t>A </a:t>
            </a:r>
            <a:r>
              <a:rPr lang="en-US" altLang="en-US" b="1" dirty="0" smtClean="0"/>
              <a:t>Distributed </a:t>
            </a:r>
            <a:r>
              <a:rPr lang="en-US" altLang="en-US" b="1" dirty="0" err="1" smtClean="0"/>
              <a:t>DoS</a:t>
            </a:r>
            <a:r>
              <a:rPr lang="en-US" altLang="en-US" b="1" dirty="0" smtClean="0"/>
              <a:t> (</a:t>
            </a:r>
            <a:r>
              <a:rPr lang="en-US" altLang="en-US" b="1" dirty="0" err="1" smtClean="0"/>
              <a:t>DDoS</a:t>
            </a:r>
            <a:r>
              <a:rPr lang="en-US" altLang="en-US" b="1" dirty="0" smtClean="0"/>
              <a:t>) </a:t>
            </a:r>
            <a:r>
              <a:rPr lang="en-US" altLang="en-US" dirty="0" smtClean="0"/>
              <a:t>attack uses multiple devices to perform the attack</a:t>
            </a:r>
            <a:endParaRPr lang="en-US" altLang="en-US" dirty="0"/>
          </a:p>
          <a:p>
            <a:pPr lvl="2"/>
            <a:r>
              <a:rPr lang="en-US" altLang="en-US" dirty="0" err="1" smtClean="0"/>
              <a:t>DDoS</a:t>
            </a:r>
            <a:r>
              <a:rPr lang="en-US" altLang="en-US" dirty="0" smtClean="0"/>
              <a:t> attacks are often performed using a network of compromised devices (called agents, bots, or zombies)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660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Ensuring Business Continuity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95400"/>
            <a:ext cx="5029200" cy="316302"/>
          </a:xfrm>
          <a:prstGeom prst="rect">
            <a:avLst/>
          </a:prstGeom>
        </p:spPr>
      </p:pic>
      <p:pic>
        <p:nvPicPr>
          <p:cNvPr id="6" name="Picture 5" descr="c11f008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682615" y="1638300"/>
            <a:ext cx="662318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835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Ensuring Business Continuity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7696200" cy="4525963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Denial of Service Protection</a:t>
            </a:r>
          </a:p>
          <a:p>
            <a:pPr lvl="1"/>
            <a:r>
              <a:rPr lang="en-US" altLang="en-US" dirty="0"/>
              <a:t>Traffic </a:t>
            </a:r>
            <a:r>
              <a:rPr lang="en-US" altLang="en-US" dirty="0" smtClean="0"/>
              <a:t>filtering</a:t>
            </a:r>
          </a:p>
          <a:p>
            <a:pPr lvl="1"/>
            <a:r>
              <a:rPr lang="en-US" altLang="en-US" dirty="0" smtClean="0"/>
              <a:t>Traffic limiting</a:t>
            </a:r>
          </a:p>
          <a:p>
            <a:pPr lvl="1"/>
            <a:r>
              <a:rPr lang="en-US" altLang="en-US" dirty="0" smtClean="0"/>
              <a:t>Traffic analysis</a:t>
            </a:r>
          </a:p>
          <a:p>
            <a:pPr lvl="2"/>
            <a:r>
              <a:rPr lang="en-US" altLang="en-US" dirty="0" smtClean="0"/>
              <a:t>Using traffic anomaly analyzer</a:t>
            </a:r>
          </a:p>
          <a:p>
            <a:pPr lvl="1"/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3657600"/>
            <a:ext cx="7759700" cy="302982"/>
          </a:xfrm>
          <a:prstGeom prst="rect">
            <a:avLst/>
          </a:prstGeom>
        </p:spPr>
      </p:pic>
      <p:pic>
        <p:nvPicPr>
          <p:cNvPr id="6" name="Picture 5" descr="c11f009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43000" y="4191000"/>
            <a:ext cx="7735032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982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Importance of Network Security</a:t>
            </a:r>
          </a:p>
          <a:p>
            <a:r>
              <a:rPr lang="en-US" dirty="0" smtClean="0"/>
              <a:t>Security Goals</a:t>
            </a:r>
          </a:p>
          <a:p>
            <a:r>
              <a:rPr lang="en-US" dirty="0" smtClean="0"/>
              <a:t>Network Controls</a:t>
            </a:r>
          </a:p>
          <a:p>
            <a:r>
              <a:rPr lang="en-US" dirty="0" smtClean="0"/>
              <a:t>Risk Assessment</a:t>
            </a:r>
          </a:p>
          <a:p>
            <a:r>
              <a:rPr lang="en-US" dirty="0" smtClean="0"/>
              <a:t>Ensuring Business Continuity</a:t>
            </a:r>
          </a:p>
          <a:p>
            <a:r>
              <a:rPr lang="en-US" dirty="0" smtClean="0"/>
              <a:t>Intrusion Prevention</a:t>
            </a:r>
          </a:p>
          <a:p>
            <a:r>
              <a:rPr lang="en-US" dirty="0" smtClean="0"/>
              <a:t>Recommended Practices</a:t>
            </a:r>
          </a:p>
          <a:p>
            <a:r>
              <a:rPr lang="en-US" dirty="0" smtClean="0"/>
              <a:t>Implications for Management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602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Ensuring Business Continuity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Theft Protection</a:t>
            </a:r>
          </a:p>
          <a:p>
            <a:pPr lvl="1"/>
            <a:r>
              <a:rPr lang="en-US" altLang="en-US" dirty="0" smtClean="0"/>
              <a:t>Mitigated using physical security and training</a:t>
            </a:r>
            <a:endParaRPr lang="en-US" altLang="en-US" dirty="0"/>
          </a:p>
          <a:p>
            <a:r>
              <a:rPr lang="en-US" altLang="en-US" dirty="0"/>
              <a:t>Device Failure </a:t>
            </a:r>
            <a:r>
              <a:rPr lang="en-US" altLang="en-US" dirty="0" smtClean="0"/>
              <a:t>Protection</a:t>
            </a:r>
          </a:p>
          <a:p>
            <a:pPr lvl="1"/>
            <a:r>
              <a:rPr lang="en-US" altLang="en-US" dirty="0" smtClean="0"/>
              <a:t>All devices fail eventually</a:t>
            </a:r>
          </a:p>
          <a:p>
            <a:pPr lvl="1"/>
            <a:r>
              <a:rPr lang="en-US" altLang="en-US" dirty="0" smtClean="0"/>
              <a:t>Methods of reducing failures or their impacts</a:t>
            </a:r>
          </a:p>
          <a:p>
            <a:pPr lvl="2"/>
            <a:r>
              <a:rPr lang="en-US" altLang="en-US" dirty="0" smtClean="0"/>
              <a:t>Redundancy in devices and circuits</a:t>
            </a:r>
          </a:p>
          <a:p>
            <a:pPr lvl="3"/>
            <a:r>
              <a:rPr lang="en-US" altLang="en-US" dirty="0" smtClean="0"/>
              <a:t>e.g., redundant </a:t>
            </a:r>
            <a:r>
              <a:rPr lang="en-US" altLang="en-US" dirty="0"/>
              <a:t>array of independent disks (RAID</a:t>
            </a:r>
            <a:r>
              <a:rPr lang="en-US" altLang="en-US" dirty="0" smtClean="0"/>
              <a:t>)</a:t>
            </a:r>
          </a:p>
          <a:p>
            <a:pPr lvl="2"/>
            <a:r>
              <a:rPr lang="en-US" altLang="en-US" dirty="0"/>
              <a:t>Uninterruptible power supplies (UPS)</a:t>
            </a:r>
          </a:p>
          <a:p>
            <a:pPr lvl="2"/>
            <a:r>
              <a:rPr lang="en-US" altLang="en-US" dirty="0" smtClean="0"/>
              <a:t>Failover server clusters (or high-availability clusters)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321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Ensuring Business Continuity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Disaster Protection</a:t>
            </a:r>
          </a:p>
          <a:p>
            <a:pPr lvl="1"/>
            <a:r>
              <a:rPr lang="en-US" altLang="en-US" dirty="0" smtClean="0"/>
              <a:t>Avoidance</a:t>
            </a:r>
          </a:p>
          <a:p>
            <a:pPr lvl="2"/>
            <a:r>
              <a:rPr lang="en-US" altLang="en-US" dirty="0" smtClean="0"/>
              <a:t>e.g., storing data in multiple locations and avoiding locations prone to natural disasters</a:t>
            </a:r>
          </a:p>
          <a:p>
            <a:pPr lvl="1"/>
            <a:r>
              <a:rPr lang="en-US" altLang="en-US" dirty="0" smtClean="0"/>
              <a:t>Disaster Recovery</a:t>
            </a:r>
          </a:p>
          <a:p>
            <a:pPr lvl="2"/>
            <a:r>
              <a:rPr lang="en-US" altLang="en-US" dirty="0" smtClean="0"/>
              <a:t>Organizations should have a clear </a:t>
            </a:r>
            <a:r>
              <a:rPr lang="en-US" altLang="en-US" b="1" dirty="0" smtClean="0"/>
              <a:t>disaster recovery plan (DRP)</a:t>
            </a:r>
          </a:p>
          <a:p>
            <a:pPr lvl="3"/>
            <a:r>
              <a:rPr lang="en-US" altLang="en-US" dirty="0" smtClean="0"/>
              <a:t>Identify responses to different types of disasters</a:t>
            </a:r>
          </a:p>
          <a:p>
            <a:pPr lvl="3"/>
            <a:r>
              <a:rPr lang="en-US" altLang="en-US" dirty="0" smtClean="0"/>
              <a:t>Provide recovery of data, applications and network</a:t>
            </a:r>
          </a:p>
          <a:p>
            <a:pPr lvl="3"/>
            <a:r>
              <a:rPr lang="en-US" altLang="en-US" dirty="0" smtClean="0"/>
              <a:t>Specify the backup and recovery controls</a:t>
            </a:r>
          </a:p>
          <a:p>
            <a:pPr lvl="2"/>
            <a:r>
              <a:rPr lang="en-US" altLang="en-US" dirty="0" smtClean="0"/>
              <a:t>Some organizations outsource to </a:t>
            </a:r>
            <a:r>
              <a:rPr lang="en-US" altLang="en-US" b="1" dirty="0" smtClean="0"/>
              <a:t>disaster recovery firms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898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Intrusion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Security </a:t>
            </a:r>
            <a:r>
              <a:rPr lang="en-US" dirty="0" smtClean="0"/>
              <a:t>Policy</a:t>
            </a:r>
            <a:endParaRPr lang="en-US" dirty="0"/>
          </a:p>
          <a:p>
            <a:r>
              <a:rPr lang="en-US" dirty="0"/>
              <a:t>Physical Security</a:t>
            </a:r>
          </a:p>
          <a:p>
            <a:r>
              <a:rPr lang="en-US" dirty="0" smtClean="0"/>
              <a:t>Types of intruders</a:t>
            </a:r>
          </a:p>
          <a:p>
            <a:pPr lvl="1"/>
            <a:r>
              <a:rPr lang="en-US" dirty="0" smtClean="0"/>
              <a:t>“Script kiddies” – novices using software created by others</a:t>
            </a:r>
          </a:p>
          <a:p>
            <a:pPr lvl="1"/>
            <a:r>
              <a:rPr lang="en-US" dirty="0" smtClean="0"/>
              <a:t>Recreational hackers motivated by philosophy or entertainment</a:t>
            </a:r>
          </a:p>
          <a:p>
            <a:pPr lvl="1"/>
            <a:r>
              <a:rPr lang="en-US" dirty="0" smtClean="0"/>
              <a:t>Professional hackers performing espionage or fraud</a:t>
            </a:r>
          </a:p>
          <a:p>
            <a:pPr lvl="1"/>
            <a:r>
              <a:rPr lang="en-US" dirty="0" smtClean="0"/>
              <a:t>Organizational employees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1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Intrusion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Firewalls</a:t>
            </a:r>
            <a:r>
              <a:rPr lang="en-US" dirty="0" smtClean="0"/>
              <a:t> restrict access to the network</a:t>
            </a:r>
          </a:p>
          <a:p>
            <a:r>
              <a:rPr lang="en-US" b="1" dirty="0" smtClean="0"/>
              <a:t>Packet-level firewalls</a:t>
            </a:r>
          </a:p>
          <a:p>
            <a:pPr lvl="1"/>
            <a:r>
              <a:rPr lang="en-US" dirty="0" smtClean="0"/>
              <a:t>Examine </a:t>
            </a:r>
            <a:r>
              <a:rPr lang="en-US" dirty="0"/>
              <a:t>the </a:t>
            </a:r>
            <a:r>
              <a:rPr lang="en-US" dirty="0" smtClean="0"/>
              <a:t>source/destination </a:t>
            </a:r>
            <a:r>
              <a:rPr lang="en-US" dirty="0"/>
              <a:t>address of every </a:t>
            </a:r>
            <a:r>
              <a:rPr lang="en-US" dirty="0" smtClean="0"/>
              <a:t>packet </a:t>
            </a:r>
            <a:endParaRPr lang="en-US" dirty="0"/>
          </a:p>
          <a:p>
            <a:pPr lvl="1"/>
            <a:r>
              <a:rPr lang="en-US" dirty="0" smtClean="0"/>
              <a:t>Using access control list (ACL) rules, decides which packets are allowed or denied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300" y="3641865"/>
            <a:ext cx="1663700" cy="853935"/>
          </a:xfrm>
          <a:prstGeom prst="rect">
            <a:avLst/>
          </a:prstGeom>
        </p:spPr>
      </p:pic>
      <p:pic>
        <p:nvPicPr>
          <p:cNvPr id="6" name="Picture 5" descr="c11f01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43000" y="4521713"/>
            <a:ext cx="7924800" cy="157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78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Intrusion Prevention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00" y="1295400"/>
            <a:ext cx="7696200" cy="4525963"/>
          </a:xfrm>
        </p:spPr>
        <p:txBody>
          <a:bodyPr/>
          <a:lstStyle/>
          <a:p>
            <a:r>
              <a:rPr lang="en-US" dirty="0" smtClean="0"/>
              <a:t>Packet-level firewall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856944"/>
            <a:ext cx="4857750" cy="276656"/>
          </a:xfrm>
          <a:prstGeom prst="rect">
            <a:avLst/>
          </a:prstGeom>
        </p:spPr>
      </p:pic>
      <p:pic>
        <p:nvPicPr>
          <p:cNvPr id="6" name="Picture 5" descr="c11f01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219199" y="2260600"/>
            <a:ext cx="781235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475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endCxn id="4" idx="2"/>
          </p:cNvCxnSpPr>
          <p:nvPr/>
        </p:nvCxnSpPr>
        <p:spPr bwMode="auto">
          <a:xfrm flipV="1">
            <a:off x="4419600" y="5729287"/>
            <a:ext cx="2064018" cy="222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Intrusion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Application-level firewalls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stateful</a:t>
            </a:r>
            <a:r>
              <a:rPr lang="en-US" dirty="0" smtClean="0"/>
              <a:t> inspection to examine traffic at layer 5 for anomalous behavior</a:t>
            </a:r>
          </a:p>
          <a:p>
            <a:r>
              <a:rPr lang="en-US" b="1" dirty="0" smtClean="0"/>
              <a:t>Network address translation (NAT)</a:t>
            </a:r>
          </a:p>
          <a:p>
            <a:pPr lvl="1"/>
            <a:r>
              <a:rPr lang="en-US" dirty="0" smtClean="0"/>
              <a:t>Converts one IP address to another</a:t>
            </a:r>
          </a:p>
          <a:p>
            <a:pPr lvl="1"/>
            <a:r>
              <a:rPr lang="en-US" dirty="0" smtClean="0"/>
              <a:t>Often from a publicly routable address to a private address</a:t>
            </a:r>
          </a:p>
        </p:txBody>
      </p:sp>
      <p:sp>
        <p:nvSpPr>
          <p:cNvPr id="4" name="Cloud 3"/>
          <p:cNvSpPr/>
          <p:nvPr/>
        </p:nvSpPr>
        <p:spPr bwMode="auto">
          <a:xfrm>
            <a:off x="6477000" y="5038725"/>
            <a:ext cx="2133600" cy="1381124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Internet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143000" y="5714999"/>
            <a:ext cx="274981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2771" name="Picture 3" descr="D:\My Dropbox\Dropbox\CONSULTING\Business Data Comm Slides\Images\Lapt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10" y="5276850"/>
            <a:ext cx="891329" cy="8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D:\My Dropbox\Dropbox\CONSULTING\Business Data Comm Slides\Images\ro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5721" y="5410200"/>
            <a:ext cx="851546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98692" y="5421510"/>
            <a:ext cx="1261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208.64.38.55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33731" y="5385165"/>
            <a:ext cx="851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10.0.0.1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312439" y="5404799"/>
            <a:ext cx="954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10.0.0.58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272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696200" cy="1143000"/>
          </a:xfrm>
        </p:spPr>
        <p:txBody>
          <a:bodyPr/>
          <a:lstStyle/>
          <a:p>
            <a:r>
              <a:rPr lang="en-US" dirty="0"/>
              <a:t>Intrusion Prevention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976937"/>
            <a:ext cx="6305550" cy="318463"/>
          </a:xfrm>
          <a:prstGeom prst="rect">
            <a:avLst/>
          </a:prstGeom>
        </p:spPr>
      </p:pic>
      <p:pic>
        <p:nvPicPr>
          <p:cNvPr id="6" name="Picture 5" descr="c11f014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511754" y="1447800"/>
            <a:ext cx="603204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696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Intrusion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Encryption</a:t>
            </a:r>
            <a:r>
              <a:rPr lang="en-US" dirty="0" smtClean="0"/>
              <a:t> is disguising information using mathematical rules, providing confidentiality</a:t>
            </a:r>
          </a:p>
          <a:p>
            <a:r>
              <a:rPr lang="en-US" dirty="0" smtClean="0"/>
              <a:t>The strength of the encryption is based on</a:t>
            </a:r>
          </a:p>
          <a:p>
            <a:pPr lvl="1"/>
            <a:r>
              <a:rPr lang="en-US" dirty="0" smtClean="0"/>
              <a:t>The strength of the algorithm</a:t>
            </a:r>
          </a:p>
          <a:p>
            <a:pPr lvl="1"/>
            <a:r>
              <a:rPr lang="en-US" dirty="0" smtClean="0"/>
              <a:t>The strength of the key</a:t>
            </a:r>
          </a:p>
          <a:p>
            <a:r>
              <a:rPr lang="en-US" dirty="0" smtClean="0"/>
              <a:t>Often the algorithm is widely known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brute-force attack </a:t>
            </a:r>
            <a:r>
              <a:rPr lang="en-US" dirty="0" smtClean="0"/>
              <a:t>on encryption means to try every possible 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00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Intrusion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Symmetric encryption</a:t>
            </a:r>
            <a:endParaRPr lang="en-US" dirty="0"/>
          </a:p>
          <a:p>
            <a:pPr lvl="1"/>
            <a:r>
              <a:rPr lang="en-US" dirty="0" smtClean="0"/>
              <a:t>Uses a single key for encrypting and decrypting</a:t>
            </a:r>
          </a:p>
          <a:p>
            <a:pPr lvl="1"/>
            <a:r>
              <a:rPr lang="en-US" dirty="0" smtClean="0"/>
              <a:t>Challenge in sharing key</a:t>
            </a:r>
          </a:p>
          <a:p>
            <a:pPr lvl="1"/>
            <a:r>
              <a:rPr lang="en-US" dirty="0" smtClean="0"/>
              <a:t>Used for bulk encryption because the algorithms are usually fast</a:t>
            </a:r>
          </a:p>
          <a:p>
            <a:pPr lvl="1"/>
            <a:r>
              <a:rPr lang="en-US" dirty="0"/>
              <a:t>Stream Ciphers</a:t>
            </a:r>
          </a:p>
          <a:p>
            <a:pPr lvl="2"/>
            <a:r>
              <a:rPr lang="en-US" dirty="0"/>
              <a:t>Encrypt one bit at a time</a:t>
            </a:r>
          </a:p>
          <a:p>
            <a:pPr lvl="2"/>
            <a:r>
              <a:rPr lang="en-US" dirty="0" smtClean="0"/>
              <a:t>e.g</a:t>
            </a:r>
            <a:r>
              <a:rPr lang="en-US" dirty="0"/>
              <a:t>., RC4</a:t>
            </a:r>
          </a:p>
          <a:p>
            <a:pPr lvl="1"/>
            <a:r>
              <a:rPr lang="en-US" dirty="0"/>
              <a:t>Block Ciphers</a:t>
            </a:r>
          </a:p>
          <a:p>
            <a:pPr lvl="2"/>
            <a:r>
              <a:rPr lang="en-US" dirty="0"/>
              <a:t>Encrypt a group of bits at a time</a:t>
            </a:r>
          </a:p>
          <a:p>
            <a:pPr lvl="2"/>
            <a:r>
              <a:rPr lang="en-US" dirty="0" smtClean="0"/>
              <a:t>e.g</a:t>
            </a:r>
            <a:r>
              <a:rPr lang="en-US" dirty="0"/>
              <a:t>., </a:t>
            </a:r>
            <a:r>
              <a:rPr lang="en-US" dirty="0" smtClean="0"/>
              <a:t>advanced encryption standard (AES)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219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3048000" y="2933700"/>
            <a:ext cx="3276600" cy="1447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cs typeface="Arial" pitchFamily="34" charset="0"/>
              </a:rPr>
              <a:t>Symmetric Encryption</a:t>
            </a:r>
          </a:p>
          <a:p>
            <a:pPr algn="ctr"/>
            <a:r>
              <a:rPr lang="en-US" dirty="0" smtClean="0">
                <a:cs typeface="Arial" pitchFamily="34" charset="0"/>
              </a:rPr>
              <a:t>– The sender and receiver use the same key for encryption/decryption</a:t>
            </a:r>
            <a:endParaRPr lang="en-US" dirty="0"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Intrusion Prevention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2362200" y="1600200"/>
            <a:ext cx="44196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876300" y="1524000"/>
            <a:ext cx="12954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Sender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195387" y="2362200"/>
            <a:ext cx="657226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KEY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6919913" y="1524000"/>
            <a:ext cx="12954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Receiver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653213" y="4572000"/>
            <a:ext cx="18288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Cleartext</a:t>
            </a:r>
            <a:r>
              <a:rPr kumimoji="0" lang="en-US" sz="16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 Message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ea typeface="ＭＳ Ｐゴシック" pitchFamily="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Secrets!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7239000" y="2362200"/>
            <a:ext cx="657226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KEY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83404" y="4572000"/>
            <a:ext cx="1881188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Ciphertext</a:t>
            </a:r>
            <a:r>
              <a:rPr kumimoji="0" lang="en-US" sz="16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 Message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ea typeface="ＭＳ Ｐゴシック" pitchFamily="1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ea typeface="ＭＳ Ｐゴシック" pitchFamily="1" charset="-128"/>
              </a:rPr>
              <a:t>XzlHRsfKx43Ac/O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1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83405" y="3209925"/>
            <a:ext cx="1881188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Cleartext</a:t>
            </a:r>
            <a:r>
              <a:rPr kumimoji="0" lang="en-US" sz="16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 Message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ea typeface="ＭＳ Ｐゴシック" pitchFamily="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Secrets!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04811" y="4305300"/>
            <a:ext cx="2238375" cy="1447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Symmetric Encryption Algorithm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448425" y="4305300"/>
            <a:ext cx="2238375" cy="1447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chemeClr val="tx1"/>
                </a:solidFill>
                <a:ea typeface="ＭＳ Ｐゴシック" pitchFamily="1" charset="-128"/>
              </a:rPr>
              <a:t>Symmetric Encryption Algorithm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707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3.33333E-6 0.327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8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00018 0.187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0017 -0.2013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20139 L 0.65851 -0.2013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851 -0.20139 L 0.65851 -3.33333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6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00573 0.3388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2083 L -0.0026 -0.2013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 animBg="1"/>
      <p:bldP spid="12" grpId="1" animBg="1"/>
      <p:bldP spid="15" grpId="0" animBg="1"/>
      <p:bldP spid="16" grpId="0" animBg="1"/>
      <p:bldP spid="16" grpId="1" animBg="1"/>
      <p:bldP spid="18" grpId="0" animBg="1"/>
      <p:bldP spid="18" grpId="1" animBg="1"/>
      <p:bldP spid="18" grpId="2" animBg="1"/>
      <p:bldP spid="19" grpId="0" animBg="1"/>
      <p:bldP spid="1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Network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Security has always been a major business </a:t>
            </a:r>
            <a:r>
              <a:rPr lang="en-US" dirty="0" smtClean="0"/>
              <a:t>concern</a:t>
            </a:r>
          </a:p>
          <a:p>
            <a:r>
              <a:rPr lang="en-US" dirty="0"/>
              <a:t>Computers and the Internet have redefined the nature of information security</a:t>
            </a:r>
          </a:p>
          <a:p>
            <a:r>
              <a:rPr lang="en-US" dirty="0" smtClean="0"/>
              <a:t>Average value </a:t>
            </a:r>
            <a:r>
              <a:rPr lang="en-US" dirty="0"/>
              <a:t>of </a:t>
            </a:r>
            <a:r>
              <a:rPr lang="en-US" dirty="0" smtClean="0"/>
              <a:t>organizational data </a:t>
            </a:r>
            <a:r>
              <a:rPr lang="en-US" dirty="0"/>
              <a:t>and applications far exceeds cost of </a:t>
            </a:r>
            <a:r>
              <a:rPr lang="en-US" dirty="0" smtClean="0"/>
              <a:t>networks</a:t>
            </a:r>
            <a:endParaRPr lang="en-US" dirty="0"/>
          </a:p>
          <a:p>
            <a:r>
              <a:rPr lang="en-US" dirty="0" smtClean="0"/>
              <a:t>Losses associated with security failures can be large</a:t>
            </a:r>
          </a:p>
          <a:p>
            <a:pPr lvl="1"/>
            <a:r>
              <a:rPr lang="en-US" dirty="0" smtClean="0"/>
              <a:t>Financial loss due to theft and from system downtime</a:t>
            </a:r>
          </a:p>
          <a:p>
            <a:pPr lvl="1"/>
            <a:r>
              <a:rPr lang="en-US" dirty="0" smtClean="0"/>
              <a:t>Loss of consumer confidence</a:t>
            </a:r>
          </a:p>
          <a:p>
            <a:pPr lvl="1"/>
            <a:r>
              <a:rPr lang="en-US" dirty="0" smtClean="0"/>
              <a:t>Fines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948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Intrusion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Asymmetric (public-key) encryption</a:t>
            </a:r>
          </a:p>
          <a:p>
            <a:pPr lvl="1"/>
            <a:r>
              <a:rPr lang="en-US" dirty="0" smtClean="0"/>
              <a:t>A pair of keys are used</a:t>
            </a:r>
          </a:p>
          <a:p>
            <a:pPr lvl="1"/>
            <a:r>
              <a:rPr lang="en-US" dirty="0" smtClean="0"/>
              <a:t>One key is designated the public key and can be freely shared</a:t>
            </a:r>
          </a:p>
          <a:p>
            <a:pPr lvl="1"/>
            <a:r>
              <a:rPr lang="en-US" dirty="0" smtClean="0"/>
              <a:t>The other key is designated the secret private key</a:t>
            </a:r>
          </a:p>
          <a:p>
            <a:pPr lvl="1"/>
            <a:r>
              <a:rPr lang="en-US" dirty="0" smtClean="0"/>
              <a:t>When a message is encrypted using one key, it can only be decrypted with the other</a:t>
            </a:r>
          </a:p>
          <a:p>
            <a:pPr lvl="1"/>
            <a:r>
              <a:rPr lang="en-US" dirty="0" smtClean="0"/>
              <a:t>Based on mathematical calculations that are easy in one direction but difficult in reverse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</a:t>
            </a:r>
            <a:r>
              <a:rPr lang="en-US" dirty="0"/>
              <a:t>., </a:t>
            </a:r>
            <a:r>
              <a:rPr lang="en-US" dirty="0" smtClean="0"/>
              <a:t>RSA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605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3048000" y="2933700"/>
            <a:ext cx="3276600" cy="2095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cs typeface="Arial" pitchFamily="34" charset="0"/>
              </a:rPr>
              <a:t>Asymmetric Encryption</a:t>
            </a:r>
          </a:p>
          <a:p>
            <a:pPr algn="ctr"/>
            <a:r>
              <a:rPr lang="en-US" dirty="0">
                <a:cs typeface="Arial" pitchFamily="34" charset="0"/>
              </a:rPr>
              <a:t>– The sender uses the public key of the receiver to encrypt the message and then the receiver uses </a:t>
            </a:r>
            <a:r>
              <a:rPr lang="en-US" dirty="0" smtClean="0">
                <a:cs typeface="Arial" pitchFamily="34" charset="0"/>
              </a:rPr>
              <a:t>its private </a:t>
            </a:r>
            <a:r>
              <a:rPr lang="en-US" dirty="0">
                <a:cs typeface="Arial" pitchFamily="34" charset="0"/>
              </a:rPr>
              <a:t>key to decrypt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Intrusion Prevention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2362200" y="1600200"/>
            <a:ext cx="44196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876300" y="1524000"/>
            <a:ext cx="12954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Sender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143000" y="2362200"/>
            <a:ext cx="7620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Receiver Public KEY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6919913" y="1524000"/>
            <a:ext cx="12954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Receiver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653213" y="4572000"/>
            <a:ext cx="18288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Cleartext</a:t>
            </a:r>
            <a:r>
              <a:rPr kumimoji="0" lang="en-US" sz="16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 Message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ea typeface="ＭＳ Ｐゴシック" pitchFamily="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Secrets!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7239000" y="2362200"/>
            <a:ext cx="657226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pitchFamily="1" charset="-128"/>
              </a:rPr>
              <a:t>Receiver Private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dirty="0" smtClean="0">
                <a:solidFill>
                  <a:schemeClr val="bg1"/>
                </a:solidFill>
                <a:ea typeface="ＭＳ Ｐゴシック" pitchFamily="1" charset="-128"/>
              </a:rPr>
              <a:t>KEY</a:t>
            </a:r>
            <a:endParaRPr kumimoji="0" lang="en-US" sz="105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ＭＳ Ｐゴシック" pitchFamily="1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83404" y="4572000"/>
            <a:ext cx="1881188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Ciphertext</a:t>
            </a:r>
            <a:r>
              <a:rPr kumimoji="0" lang="en-US" sz="16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 Message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ea typeface="ＭＳ Ｐゴシック" pitchFamily="1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/>
                </a:solidFill>
                <a:ea typeface="ＭＳ Ｐゴシック" pitchFamily="1" charset="-128"/>
              </a:rPr>
              <a:t>eiapgIiz3jbaQzDJ0g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1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83405" y="3209925"/>
            <a:ext cx="1881188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Cleartext</a:t>
            </a:r>
            <a:r>
              <a:rPr kumimoji="0" lang="en-US" sz="16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 Message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ea typeface="ＭＳ Ｐゴシック" pitchFamily="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Secrets!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448425" y="4305300"/>
            <a:ext cx="2238375" cy="1447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chemeClr val="tx1"/>
                </a:solidFill>
                <a:ea typeface="ＭＳ Ｐゴシック" pitchFamily="1" charset="-128"/>
              </a:rPr>
              <a:t>Asymmetric Encryption Algorithm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04811" y="4305300"/>
            <a:ext cx="2238375" cy="1447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Asymmetric Encryption Algorithm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8101013" y="2362200"/>
            <a:ext cx="7620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Receiver Public KEY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331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3.33333E-6 0.3277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8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00018 0.18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0017 -0.201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20139 L 0.65851 -0.2013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851 -0.20139 L 0.65851 -3.33333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6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00573 0.3388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2083 L -0.0026 -0.2013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 animBg="1"/>
      <p:bldP spid="12" grpId="1" animBg="1"/>
      <p:bldP spid="15" grpId="0" animBg="1"/>
      <p:bldP spid="16" grpId="0" animBg="1"/>
      <p:bldP spid="16" grpId="1" animBg="1"/>
      <p:bldP spid="18" grpId="0" animBg="1"/>
      <p:bldP spid="18" grpId="1" animBg="1"/>
      <p:bldP spid="18" grpId="2" animBg="1"/>
      <p:bldP spid="19" grpId="0" animBg="1"/>
      <p:bldP spid="19" grpId="1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Intrusion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Asymmetric (public-key encryption)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public key infrastructure (PKI) </a:t>
            </a:r>
            <a:r>
              <a:rPr lang="en-US" dirty="0" smtClean="0"/>
              <a:t>is a set of hardware, software, organizations, and policies to associate a set of keys with an individual or organization</a:t>
            </a:r>
          </a:p>
          <a:p>
            <a:pPr lvl="1"/>
            <a:r>
              <a:rPr lang="en-US" b="1" dirty="0" smtClean="0"/>
              <a:t>Certificate authorities (CAs) </a:t>
            </a:r>
            <a:r>
              <a:rPr lang="en-US" dirty="0" smtClean="0"/>
              <a:t>are trusted organizations that issue </a:t>
            </a:r>
            <a:r>
              <a:rPr lang="en-US" b="1" dirty="0" smtClean="0"/>
              <a:t>digital certificates </a:t>
            </a:r>
            <a:r>
              <a:rPr lang="en-US" dirty="0" smtClean="0"/>
              <a:t>proving that an individual or organization owns a public key</a:t>
            </a:r>
          </a:p>
          <a:p>
            <a:pPr lvl="1"/>
            <a:r>
              <a:rPr lang="en-US" dirty="0" smtClean="0"/>
              <a:t>Digital certificates can be used to authenticate messages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841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3048000" y="2933700"/>
            <a:ext cx="3276600" cy="2095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cs typeface="Arial" pitchFamily="34" charset="0"/>
              </a:rPr>
              <a:t>Message Authentication</a:t>
            </a:r>
            <a:endParaRPr lang="en-US" sz="2000" b="1" dirty="0">
              <a:cs typeface="Arial" pitchFamily="34" charset="0"/>
            </a:endParaRPr>
          </a:p>
          <a:p>
            <a:pPr algn="ctr"/>
            <a:r>
              <a:rPr lang="en-US" dirty="0">
                <a:cs typeface="Arial" pitchFamily="34" charset="0"/>
              </a:rPr>
              <a:t>– The sender uses </a:t>
            </a:r>
            <a:r>
              <a:rPr lang="en-US" dirty="0" smtClean="0">
                <a:cs typeface="Arial" pitchFamily="34" charset="0"/>
              </a:rPr>
              <a:t>its private key encrypt </a:t>
            </a:r>
            <a:r>
              <a:rPr lang="en-US" dirty="0">
                <a:cs typeface="Arial" pitchFamily="34" charset="0"/>
              </a:rPr>
              <a:t>the message and then the receiver uses </a:t>
            </a:r>
            <a:r>
              <a:rPr lang="en-US" dirty="0" smtClean="0">
                <a:cs typeface="Arial" pitchFamily="34" charset="0"/>
              </a:rPr>
              <a:t>the sender’s public </a:t>
            </a:r>
            <a:r>
              <a:rPr lang="en-US" dirty="0">
                <a:cs typeface="Arial" pitchFamily="34" charset="0"/>
              </a:rPr>
              <a:t>key to decrypt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Intrusion Prevention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2362200" y="1600200"/>
            <a:ext cx="44196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876300" y="1524000"/>
            <a:ext cx="12954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Sender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143000" y="2362200"/>
            <a:ext cx="7620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pitchFamily="1" charset="-128"/>
              </a:rPr>
              <a:t>Sender Private KEY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6919913" y="1524000"/>
            <a:ext cx="12954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Receiver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653213" y="4572000"/>
            <a:ext cx="18288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Cleartext</a:t>
            </a:r>
            <a:r>
              <a:rPr kumimoji="0" lang="en-US" sz="16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 Message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ea typeface="ＭＳ Ｐゴシック" pitchFamily="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Secrets!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7239000" y="2362200"/>
            <a:ext cx="657226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Sender Public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dirty="0" smtClean="0">
                <a:solidFill>
                  <a:schemeClr val="tx1"/>
                </a:solidFill>
                <a:ea typeface="ＭＳ Ｐゴシック" pitchFamily="1" charset="-128"/>
              </a:rPr>
              <a:t>KEY</a:t>
            </a:r>
            <a:endParaRPr kumimoji="0" lang="en-US" sz="105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1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83404" y="4572000"/>
            <a:ext cx="1881188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Ciphertext</a:t>
            </a:r>
            <a:r>
              <a:rPr kumimoji="0" lang="en-US" sz="16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 Message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ea typeface="ＭＳ Ｐゴシック" pitchFamily="1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ea typeface="ＭＳ Ｐゴシック" pitchFamily="1" charset="-128"/>
              </a:rPr>
              <a:t>1OqTQwMjpPJKPq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1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83405" y="3209925"/>
            <a:ext cx="1881188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Cleartext</a:t>
            </a:r>
            <a:r>
              <a:rPr kumimoji="0" lang="en-US" sz="16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 Message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ea typeface="ＭＳ Ｐゴシック" pitchFamily="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Secrets!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448425" y="4305300"/>
            <a:ext cx="2238375" cy="1447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chemeClr val="tx1"/>
                </a:solidFill>
                <a:ea typeface="ＭＳ Ｐゴシック" pitchFamily="1" charset="-128"/>
              </a:rPr>
              <a:t>Asymmetric Encryption Algorithm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04811" y="4305300"/>
            <a:ext cx="2238375" cy="1447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Asymmetric Encryption Algorithm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912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3.33333E-6 0.327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8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00018 0.187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0017 -0.2013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20139 L 0.65851 -0.2013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851 -0.20139 L 0.65851 -3.33333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6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00573 0.3388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2083 L -0.0026 -0.2013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 animBg="1"/>
      <p:bldP spid="12" grpId="1" animBg="1"/>
      <p:bldP spid="15" grpId="0" animBg="1"/>
      <p:bldP spid="16" grpId="0" animBg="1"/>
      <p:bldP spid="16" grpId="1" animBg="1"/>
      <p:bldP spid="18" grpId="0" animBg="1"/>
      <p:bldP spid="18" grpId="1" animBg="1"/>
      <p:bldP spid="18" grpId="2" animBg="1"/>
      <p:bldP spid="19" grpId="0" animBg="1"/>
      <p:bldP spid="19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Intrusion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Applications of encryption</a:t>
            </a:r>
          </a:p>
          <a:p>
            <a:pPr lvl="1"/>
            <a:r>
              <a:rPr lang="en-US" b="1" dirty="0" smtClean="0"/>
              <a:t>Pretty good privacy (PGP) </a:t>
            </a:r>
            <a:r>
              <a:rPr lang="en-US" dirty="0" smtClean="0"/>
              <a:t>is used for encrypting email and some files</a:t>
            </a:r>
          </a:p>
          <a:p>
            <a:pPr lvl="1"/>
            <a:r>
              <a:rPr lang="en-US" b="1" dirty="0" smtClean="0"/>
              <a:t>Transport layer security (TLS) </a:t>
            </a:r>
            <a:r>
              <a:rPr lang="en-US" dirty="0" smtClean="0"/>
              <a:t>succeeds </a:t>
            </a:r>
            <a:r>
              <a:rPr lang="en-US" b="1" dirty="0" smtClean="0"/>
              <a:t>secure sockets layer (SSL) </a:t>
            </a:r>
            <a:r>
              <a:rPr lang="en-US" dirty="0" smtClean="0"/>
              <a:t>as the primary encryption protocol on the Internet</a:t>
            </a:r>
          </a:p>
          <a:p>
            <a:pPr lvl="1"/>
            <a:r>
              <a:rPr lang="en-US" b="1" dirty="0" smtClean="0"/>
              <a:t>IP security protocol (</a:t>
            </a:r>
            <a:r>
              <a:rPr lang="en-US" b="1" dirty="0" err="1" smtClean="0"/>
              <a:t>IPSec</a:t>
            </a:r>
            <a:r>
              <a:rPr lang="en-US" b="1" dirty="0" smtClean="0"/>
              <a:t>) </a:t>
            </a:r>
            <a:r>
              <a:rPr lang="en-US" dirty="0" smtClean="0"/>
              <a:t>is a network layer encryption protocol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345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Intrusion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User authentication</a:t>
            </a:r>
          </a:p>
          <a:p>
            <a:pPr lvl="1"/>
            <a:r>
              <a:rPr lang="en-US" b="1" dirty="0" smtClean="0"/>
              <a:t>User profiles </a:t>
            </a:r>
            <a:r>
              <a:rPr lang="en-US" dirty="0" smtClean="0"/>
              <a:t>are used to manage access to resources</a:t>
            </a:r>
          </a:p>
          <a:p>
            <a:pPr lvl="1"/>
            <a:r>
              <a:rPr lang="en-US" dirty="0" smtClean="0"/>
              <a:t>Types of authentication</a:t>
            </a:r>
          </a:p>
          <a:p>
            <a:pPr lvl="2"/>
            <a:r>
              <a:rPr lang="en-US" dirty="0" smtClean="0"/>
              <a:t>Something you know</a:t>
            </a:r>
          </a:p>
          <a:p>
            <a:pPr lvl="3"/>
            <a:r>
              <a:rPr lang="en-US" dirty="0" smtClean="0"/>
              <a:t>e.g., passwords, passphrases, and pin numbers</a:t>
            </a:r>
          </a:p>
          <a:p>
            <a:pPr lvl="2"/>
            <a:r>
              <a:rPr lang="en-US" dirty="0" smtClean="0"/>
              <a:t>Something you have</a:t>
            </a:r>
          </a:p>
          <a:p>
            <a:pPr lvl="3"/>
            <a:r>
              <a:rPr lang="en-US" dirty="0" smtClean="0"/>
              <a:t>e.g., access cards, smart cards, tokens, phones</a:t>
            </a:r>
          </a:p>
          <a:p>
            <a:pPr lvl="2"/>
            <a:r>
              <a:rPr lang="en-US" dirty="0" smtClean="0"/>
              <a:t>Something you are</a:t>
            </a:r>
          </a:p>
          <a:p>
            <a:pPr lvl="3"/>
            <a:r>
              <a:rPr lang="en-US" dirty="0" smtClean="0"/>
              <a:t>Biometrics like fingerprints, handprints, retina</a:t>
            </a:r>
          </a:p>
          <a:p>
            <a:pPr lvl="1"/>
            <a:r>
              <a:rPr lang="en-US" dirty="0" smtClean="0"/>
              <a:t>Using multiple types of authentication provides increased security (multi-factor authentication)</a:t>
            </a:r>
          </a:p>
          <a:p>
            <a:pPr lvl="1"/>
            <a:r>
              <a:rPr lang="en-US" dirty="0" smtClean="0"/>
              <a:t>Most organizations moving to centralized authentication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285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Intrusion Prevention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20852"/>
            <a:ext cx="8013700" cy="812748"/>
          </a:xfrm>
          <a:prstGeom prst="rect">
            <a:avLst/>
          </a:prstGeom>
        </p:spPr>
      </p:pic>
      <p:pic>
        <p:nvPicPr>
          <p:cNvPr id="7" name="Picture 6" descr="c11f018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905000" y="2158999"/>
            <a:ext cx="5638800" cy="428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194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lear </a:t>
            </a:r>
            <a:r>
              <a:rPr lang="en-US" dirty="0"/>
              <a:t>disaster recovery </a:t>
            </a:r>
            <a:r>
              <a:rPr lang="en-US" dirty="0" smtClean="0"/>
              <a:t>plan</a:t>
            </a:r>
          </a:p>
          <a:p>
            <a:r>
              <a:rPr lang="en-US" dirty="0" smtClean="0"/>
              <a:t>Strong security policy</a:t>
            </a:r>
          </a:p>
          <a:p>
            <a:pPr lvl="1"/>
            <a:r>
              <a:rPr lang="en-US" dirty="0" smtClean="0"/>
              <a:t>Rigorously enforced</a:t>
            </a:r>
          </a:p>
          <a:p>
            <a:pPr lvl="1"/>
            <a:r>
              <a:rPr lang="en-US" dirty="0" smtClean="0"/>
              <a:t>User training</a:t>
            </a:r>
          </a:p>
          <a:p>
            <a:r>
              <a:rPr lang="en-US" dirty="0" smtClean="0"/>
              <a:t>Use of security controls</a:t>
            </a:r>
          </a:p>
          <a:p>
            <a:r>
              <a:rPr lang="en-US" dirty="0" smtClean="0"/>
              <a:t>Content filtering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484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Fastest growing area of networking</a:t>
            </a:r>
          </a:p>
          <a:p>
            <a:r>
              <a:rPr lang="en-US" dirty="0"/>
              <a:t>Cost of security expected to increase</a:t>
            </a:r>
          </a:p>
          <a:p>
            <a:pPr lvl="1"/>
            <a:r>
              <a:rPr lang="en-US" dirty="0"/>
              <a:t>More sophisticated controls</a:t>
            </a:r>
          </a:p>
          <a:p>
            <a:pPr lvl="1"/>
            <a:r>
              <a:rPr lang="en-US" dirty="0"/>
              <a:t>More sophisticated attacks</a:t>
            </a:r>
          </a:p>
          <a:p>
            <a:r>
              <a:rPr lang="en-US" dirty="0"/>
              <a:t>Network becoming mission critical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772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7426539"/>
              </p:ext>
            </p:extLst>
          </p:nvPr>
        </p:nvGraphicFramePr>
        <p:xfrm>
          <a:off x="609600" y="2719387"/>
          <a:ext cx="7493000" cy="459581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Line Callout 1 6"/>
          <p:cNvSpPr/>
          <p:nvPr/>
        </p:nvSpPr>
        <p:spPr bwMode="auto">
          <a:xfrm>
            <a:off x="5029200" y="1895475"/>
            <a:ext cx="3352800" cy="1066800"/>
          </a:xfrm>
          <a:prstGeom prst="borderCallout1">
            <a:avLst>
              <a:gd name="adj1" fmla="val 109987"/>
              <a:gd name="adj2" fmla="val 17438"/>
              <a:gd name="adj3" fmla="val 161333"/>
              <a:gd name="adj4" fmla="val 27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ea typeface="ＭＳ Ｐゴシック" pitchFamily="1" charset="-128"/>
              </a:rPr>
              <a:t>Protection of </a:t>
            </a:r>
            <a:r>
              <a:rPr lang="en-US" sz="2000" dirty="0" smtClean="0">
                <a:ea typeface="ＭＳ Ｐゴシック" pitchFamily="1" charset="-128"/>
              </a:rPr>
              <a:t>organizational data </a:t>
            </a:r>
            <a:r>
              <a:rPr lang="en-US" sz="2000" dirty="0">
                <a:ea typeface="ＭＳ Ｐゴシック" pitchFamily="1" charset="-128"/>
              </a:rPr>
              <a:t>from unauthorized </a:t>
            </a:r>
            <a:r>
              <a:rPr lang="en-US" sz="2000" dirty="0" smtClean="0">
                <a:ea typeface="ＭＳ Ｐゴシック" pitchFamily="1" charset="-128"/>
              </a:rPr>
              <a:t>disclosure</a:t>
            </a:r>
            <a:endParaRPr lang="en-US" sz="2000" dirty="0">
              <a:ea typeface="ＭＳ Ｐゴシック" pitchFamily="1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Goals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CIA triad</a:t>
            </a:r>
            <a:endParaRPr lang="en-US" dirty="0"/>
          </a:p>
        </p:txBody>
      </p:sp>
      <p:sp>
        <p:nvSpPr>
          <p:cNvPr id="8" name="Line Callout 1 7"/>
          <p:cNvSpPr/>
          <p:nvPr/>
        </p:nvSpPr>
        <p:spPr bwMode="auto">
          <a:xfrm>
            <a:off x="76200" y="3429000"/>
            <a:ext cx="3124200" cy="1219200"/>
          </a:xfrm>
          <a:prstGeom prst="borderCallout1">
            <a:avLst>
              <a:gd name="adj1" fmla="val 196342"/>
              <a:gd name="adj2" fmla="val 77214"/>
              <a:gd name="adj3" fmla="val 111971"/>
              <a:gd name="adj4" fmla="val 5540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ea typeface="ＭＳ Ｐゴシック" pitchFamily="1" charset="-128"/>
              </a:rPr>
              <a:t>Assurance that data have not been altered or destroyed</a:t>
            </a:r>
          </a:p>
        </p:txBody>
      </p:sp>
      <p:sp>
        <p:nvSpPr>
          <p:cNvPr id="11" name="Line Callout 1 10"/>
          <p:cNvSpPr/>
          <p:nvPr/>
        </p:nvSpPr>
        <p:spPr bwMode="auto">
          <a:xfrm>
            <a:off x="5857875" y="3657600"/>
            <a:ext cx="3200400" cy="1314450"/>
          </a:xfrm>
          <a:prstGeom prst="borderCallout1">
            <a:avLst>
              <a:gd name="adj1" fmla="val 106853"/>
              <a:gd name="adj2" fmla="val 26322"/>
              <a:gd name="adj3" fmla="val 150156"/>
              <a:gd name="adj4" fmla="val 1303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ea typeface="ＭＳ Ｐゴシック" pitchFamily="1" charset="-128"/>
              </a:rPr>
              <a:t>The degree to which information and systems are accessible to authorized users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012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Threats to Business Continuity</a:t>
            </a:r>
          </a:p>
          <a:p>
            <a:pPr lvl="1"/>
            <a:r>
              <a:rPr lang="en-US" dirty="0" smtClean="0"/>
              <a:t>Disruptions – A loss </a:t>
            </a:r>
            <a:r>
              <a:rPr lang="en-US" dirty="0"/>
              <a:t>or reduction in network service</a:t>
            </a:r>
          </a:p>
          <a:p>
            <a:pPr lvl="1"/>
            <a:r>
              <a:rPr lang="en-US" dirty="0" smtClean="0"/>
              <a:t>Destruction </a:t>
            </a:r>
            <a:r>
              <a:rPr lang="en-US" dirty="0"/>
              <a:t>of data</a:t>
            </a:r>
          </a:p>
          <a:p>
            <a:pPr lvl="1"/>
            <a:r>
              <a:rPr lang="en-US" dirty="0" smtClean="0"/>
              <a:t>Disasters</a:t>
            </a:r>
            <a:endParaRPr lang="en-US" dirty="0"/>
          </a:p>
          <a:p>
            <a:r>
              <a:rPr lang="en-US" dirty="0" smtClean="0"/>
              <a:t>Threat of Unauthorized Access (Intrusion)</a:t>
            </a:r>
            <a:endParaRPr lang="en-US" dirty="0"/>
          </a:p>
          <a:p>
            <a:pPr lvl="1"/>
            <a:r>
              <a:rPr lang="en-US" dirty="0" smtClean="0"/>
              <a:t>External attackers exist, but most </a:t>
            </a:r>
            <a:r>
              <a:rPr lang="en-US" dirty="0"/>
              <a:t>unauthorized access incidents involve employees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805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Network controls </a:t>
            </a:r>
            <a:r>
              <a:rPr lang="en-US" dirty="0" smtClean="0"/>
              <a:t>are safeguards that reduce </a:t>
            </a:r>
            <a:r>
              <a:rPr lang="en-US" dirty="0"/>
              <a:t>or eliminate </a:t>
            </a:r>
            <a:r>
              <a:rPr lang="en-US" dirty="0" smtClean="0"/>
              <a:t>threats </a:t>
            </a:r>
            <a:r>
              <a:rPr lang="en-US" dirty="0"/>
              <a:t>to network security</a:t>
            </a:r>
          </a:p>
          <a:p>
            <a:r>
              <a:rPr lang="en-US" b="1" dirty="0" smtClean="0"/>
              <a:t>Preventative </a:t>
            </a:r>
            <a:r>
              <a:rPr lang="en-US" b="1" dirty="0"/>
              <a:t>controls</a:t>
            </a:r>
          </a:p>
          <a:p>
            <a:pPr lvl="1"/>
            <a:r>
              <a:rPr lang="en-US" dirty="0"/>
              <a:t>Mitigate or stop a person from acting or an event from </a:t>
            </a:r>
            <a:r>
              <a:rPr lang="en-US" dirty="0" smtClean="0"/>
              <a:t>occurring</a:t>
            </a:r>
            <a:endParaRPr lang="en-US" dirty="0"/>
          </a:p>
          <a:p>
            <a:pPr lvl="1"/>
            <a:r>
              <a:rPr lang="en-US" dirty="0"/>
              <a:t>Act as a deterrent by discouraging or restraining</a:t>
            </a:r>
          </a:p>
          <a:p>
            <a:r>
              <a:rPr lang="en-US" b="1" dirty="0"/>
              <a:t>Detective controls</a:t>
            </a:r>
          </a:p>
          <a:p>
            <a:pPr lvl="1"/>
            <a:r>
              <a:rPr lang="en-US" dirty="0"/>
              <a:t>Reveal or discover unwanted events (e.g., auditing)</a:t>
            </a:r>
          </a:p>
          <a:p>
            <a:pPr lvl="1"/>
            <a:r>
              <a:rPr lang="en-US" dirty="0"/>
              <a:t>Documenting events for potential evidence</a:t>
            </a:r>
          </a:p>
          <a:p>
            <a:r>
              <a:rPr lang="en-US" b="1" dirty="0"/>
              <a:t>Corrective controls</a:t>
            </a:r>
          </a:p>
          <a:p>
            <a:pPr lvl="1"/>
            <a:r>
              <a:rPr lang="en-US" dirty="0"/>
              <a:t>Remedy an unwanted event or </a:t>
            </a:r>
            <a:r>
              <a:rPr lang="en-US" dirty="0" smtClean="0"/>
              <a:t>intrusion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084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key step in developing a secure network</a:t>
            </a:r>
          </a:p>
          <a:p>
            <a:r>
              <a:rPr lang="en-US" dirty="0"/>
              <a:t>Assigns level of risks to various threats</a:t>
            </a:r>
          </a:p>
          <a:p>
            <a:r>
              <a:rPr lang="en-US" dirty="0" smtClean="0"/>
              <a:t>Risk assessment frameworks</a:t>
            </a:r>
          </a:p>
          <a:p>
            <a:pPr lvl="1"/>
            <a:r>
              <a:rPr lang="en-US" dirty="0"/>
              <a:t>Operationally Critical Threat, Asset, and Vulnerability Evaluation (OCTAVE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 Control Objectives for Information and Related </a:t>
            </a:r>
            <a:r>
              <a:rPr lang="en-US" dirty="0" smtClean="0"/>
              <a:t>Technology </a:t>
            </a:r>
            <a:r>
              <a:rPr lang="en-US" dirty="0"/>
              <a:t>(COBIT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Risk Management Guide for Information Technology Systems (NIST guide)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701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Risk Assessment Steps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</a:t>
            </a:r>
            <a:r>
              <a:rPr lang="en-US" dirty="0"/>
              <a:t>risk measurement criteria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Inventory </a:t>
            </a:r>
            <a:r>
              <a:rPr lang="en-US" dirty="0"/>
              <a:t>IT assets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</a:t>
            </a:r>
            <a:r>
              <a:rPr lang="en-US" dirty="0"/>
              <a:t>threats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Document </a:t>
            </a:r>
            <a:r>
              <a:rPr lang="en-US" dirty="0"/>
              <a:t>existing controls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</a:t>
            </a:r>
            <a:r>
              <a:rPr lang="en-US" dirty="0"/>
              <a:t>improvements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7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</a:t>
            </a:r>
            <a:r>
              <a:rPr lang="en-US" dirty="0"/>
              <a:t>risk measurement </a:t>
            </a:r>
            <a:r>
              <a:rPr lang="en-US" dirty="0" smtClean="0"/>
              <a:t>criteria</a:t>
            </a:r>
          </a:p>
          <a:p>
            <a:pPr lvl="1"/>
            <a:r>
              <a:rPr lang="en-US" dirty="0" smtClean="0"/>
              <a:t>The measures used to examine how threats impact the organization</a:t>
            </a:r>
          </a:p>
          <a:p>
            <a:pPr lvl="1"/>
            <a:r>
              <a:rPr lang="en-US" dirty="0" smtClean="0"/>
              <a:t>Prioritize and evaluate each measure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5737773"/>
              </p:ext>
            </p:extLst>
          </p:nvPr>
        </p:nvGraphicFramePr>
        <p:xfrm>
          <a:off x="457200" y="3733800"/>
          <a:ext cx="8382000" cy="272287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177925"/>
                <a:gridCol w="830580"/>
                <a:gridCol w="2106295"/>
                <a:gridCol w="1905000"/>
                <a:gridCol w="2362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Impact Area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Priority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 Impact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Medium Impact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 Impact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Financial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Sales drop by less than 2%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Sales drop 2-10%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Sales drop</a:t>
                      </a:r>
                      <a:r>
                        <a:rPr lang="en-US" sz="1400" baseline="0" dirty="0" smtClean="0"/>
                        <a:t> by more than 10%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Productivity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Medium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Increase in operating</a:t>
                      </a:r>
                      <a:r>
                        <a:rPr lang="en-US" sz="1400" baseline="0" dirty="0" smtClean="0"/>
                        <a:t> expenses by less than 3%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Increase in operating expenses</a:t>
                      </a:r>
                      <a:r>
                        <a:rPr lang="en-US" sz="1400" baseline="0" dirty="0" smtClean="0"/>
                        <a:t> between 3-6%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Increase</a:t>
                      </a:r>
                      <a:r>
                        <a:rPr lang="en-US" sz="1400" baseline="0" dirty="0" smtClean="0"/>
                        <a:t> in operating expenses by more than 6%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Reputation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Decrease in number of customers by less than 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Decrease in number of customers</a:t>
                      </a:r>
                      <a:r>
                        <a:rPr lang="en-US" sz="1400" baseline="0" dirty="0" smtClean="0"/>
                        <a:t> by 2-15%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Decrease in number of customers by</a:t>
                      </a:r>
                      <a:r>
                        <a:rPr lang="en-US" sz="1400" baseline="0" dirty="0" smtClean="0"/>
                        <a:t> more than 15%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Legal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Medium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Incurring fines or fees less than $10,000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Incurring fines or fees between $10,000</a:t>
                      </a:r>
                      <a:r>
                        <a:rPr lang="en-US" sz="1400" baseline="0" dirty="0" smtClean="0"/>
                        <a:t> and $60,000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Incurring</a:t>
                      </a:r>
                      <a:r>
                        <a:rPr lang="en-US" sz="1400" baseline="0" dirty="0" smtClean="0"/>
                        <a:t> fines or fees exceeding $60,000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055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tzgerald12e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fitzgerald12e_ppt_template.thmx</Template>
  <TotalTime>5051</TotalTime>
  <Words>1668</Words>
  <Application>Microsoft Macintosh PowerPoint</Application>
  <PresentationFormat>On-screen Show (4:3)</PresentationFormat>
  <Paragraphs>323</Paragraphs>
  <Slides>38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fitzgerald12e_ppt_template</vt:lpstr>
      <vt:lpstr>Business Data Communications &amp; Networking</vt:lpstr>
      <vt:lpstr>Outline</vt:lpstr>
      <vt:lpstr>Importance of Network Security</vt:lpstr>
      <vt:lpstr>Security Goals</vt:lpstr>
      <vt:lpstr>Security Threats</vt:lpstr>
      <vt:lpstr>Network Controls</vt:lpstr>
      <vt:lpstr>Risk Assessment</vt:lpstr>
      <vt:lpstr>Risk Assessment</vt:lpstr>
      <vt:lpstr>Risk Assessment</vt:lpstr>
      <vt:lpstr>Risk Assessment</vt:lpstr>
      <vt:lpstr>Risk Assessment</vt:lpstr>
      <vt:lpstr>Risk Assessment</vt:lpstr>
      <vt:lpstr>Risk Assessment</vt:lpstr>
      <vt:lpstr>Risk Assessment</vt:lpstr>
      <vt:lpstr>Ensuring Business Continuity</vt:lpstr>
      <vt:lpstr>Ensuring Business Continuity</vt:lpstr>
      <vt:lpstr>Ensuring Business Continuity</vt:lpstr>
      <vt:lpstr>Ensuring Business Continuity</vt:lpstr>
      <vt:lpstr>Ensuring Business Continuity</vt:lpstr>
      <vt:lpstr>Ensuring Business Continuity</vt:lpstr>
      <vt:lpstr>Ensuring Business Continuity</vt:lpstr>
      <vt:lpstr>Intrusion Prevention</vt:lpstr>
      <vt:lpstr>Intrusion Prevention</vt:lpstr>
      <vt:lpstr>Intrusion Prevention</vt:lpstr>
      <vt:lpstr>Intrusion Prevention</vt:lpstr>
      <vt:lpstr>Intrusion Prevention</vt:lpstr>
      <vt:lpstr>Intrusion Prevention</vt:lpstr>
      <vt:lpstr>Intrusion Prevention</vt:lpstr>
      <vt:lpstr>Intrusion Prevention</vt:lpstr>
      <vt:lpstr>Intrusion Prevention</vt:lpstr>
      <vt:lpstr>Intrusion Prevention</vt:lpstr>
      <vt:lpstr>Intrusion Prevention</vt:lpstr>
      <vt:lpstr>Intrusion Prevention</vt:lpstr>
      <vt:lpstr>Intrusion Prevention</vt:lpstr>
      <vt:lpstr>Intrusion Prevention</vt:lpstr>
      <vt:lpstr>Intrusion Prevention</vt:lpstr>
      <vt:lpstr>Recommended Practices</vt:lpstr>
      <vt:lpstr>Implications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Wells</dc:creator>
  <cp:lastModifiedBy>Elizabeth Pearson</cp:lastModifiedBy>
  <cp:revision>181</cp:revision>
  <dcterms:created xsi:type="dcterms:W3CDTF">2014-08-07T18:02:09Z</dcterms:created>
  <dcterms:modified xsi:type="dcterms:W3CDTF">2014-08-07T19:01:00Z</dcterms:modified>
</cp:coreProperties>
</file>