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34"/>
  </p:notesMasterIdLst>
  <p:sldIdLst>
    <p:sldId id="283" r:id="rId2"/>
    <p:sldId id="320" r:id="rId3"/>
    <p:sldId id="286" r:id="rId4"/>
    <p:sldId id="287" r:id="rId5"/>
    <p:sldId id="321" r:id="rId6"/>
    <p:sldId id="323" r:id="rId7"/>
    <p:sldId id="295" r:id="rId8"/>
    <p:sldId id="327" r:id="rId9"/>
    <p:sldId id="325" r:id="rId10"/>
    <p:sldId id="328" r:id="rId11"/>
    <p:sldId id="329" r:id="rId12"/>
    <p:sldId id="300" r:id="rId13"/>
    <p:sldId id="330" r:id="rId14"/>
    <p:sldId id="331" r:id="rId15"/>
    <p:sldId id="304" r:id="rId16"/>
    <p:sldId id="333" r:id="rId17"/>
    <p:sldId id="334" r:id="rId18"/>
    <p:sldId id="332" r:id="rId19"/>
    <p:sldId id="306" r:id="rId20"/>
    <p:sldId id="309" r:id="rId21"/>
    <p:sldId id="310" r:id="rId22"/>
    <p:sldId id="335" r:id="rId23"/>
    <p:sldId id="336" r:id="rId24"/>
    <p:sldId id="312" r:id="rId25"/>
    <p:sldId id="313" r:id="rId26"/>
    <p:sldId id="337" r:id="rId27"/>
    <p:sldId id="338" r:id="rId28"/>
    <p:sldId id="314" r:id="rId29"/>
    <p:sldId id="315" r:id="rId30"/>
    <p:sldId id="340" r:id="rId31"/>
    <p:sldId id="34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C00000"/>
    <a:srgbClr val="F07F09"/>
    <a:srgbClr val="E7E8E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781" autoAdjust="0"/>
  </p:normalViewPr>
  <p:slideViewPr>
    <p:cSldViewPr>
      <p:cViewPr varScale="1">
        <p:scale>
          <a:sx n="78" d="100"/>
          <a:sy n="7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2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1AC3-52F2-4692-80B4-63A49AAF8738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5C58-2B80-4C55-B00B-A2EA43A8D902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D262-2C8A-4A36-AB68-B3F1A6428442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A2F5-8439-4386-BCDD-97DF0D0F614F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F75E-81EE-4B56-ADBF-DCCBEAAE6C8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7096-68C4-4B42-A516-A3D364EF148D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7096-68C4-4B42-A516-A3D364EF148D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1CB1A-4C38-4669-9013-3C1EB72B9496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E51-0BF3-45ED-B2B9-842BBC5CB056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5BA-3C9A-4DF7-B831-DFA2B34A95FF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855E-6F3D-45B5-9FFA-9E6D17443F1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1606-AD48-4134-A85F-F1DA70BB035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AD38-F498-40EB-BF68-7932548B3298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7096-68C4-4B42-A516-A3D364EF148D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John,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</a:t>
            </a:r>
          </a:p>
          <a:p>
            <a:r>
              <a:rPr lang="en-US" dirty="0" smtClean="0"/>
              <a:t>Wide Area Networks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Business Data Communications &amp; Networking</a:t>
            </a:r>
            <a:r>
              <a:rPr lang="en-US" altLang="en-US" sz="3200" dirty="0" smtClean="0">
                <a:solidFill>
                  <a:srgbClr val="FF6600"/>
                </a:solidFill>
              </a:rPr>
              <a:t/>
            </a:r>
            <a:br>
              <a:rPr lang="en-US" altLang="en-US" sz="3200" dirty="0" smtClean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28600"/>
            <a:ext cx="7696200" cy="1143000"/>
          </a:xfrm>
        </p:spPr>
        <p:txBody>
          <a:bodyPr/>
          <a:lstStyle/>
          <a:p>
            <a:r>
              <a:rPr lang="en-US" dirty="0" smtClean="0"/>
              <a:t>Mesh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1219200" cy="575941"/>
          </a:xfrm>
          <a:prstGeom prst="rect">
            <a:avLst/>
          </a:prstGeom>
        </p:spPr>
      </p:pic>
      <p:pic>
        <p:nvPicPr>
          <p:cNvPr id="6" name="Picture 5" descr="c09f00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95600" y="660400"/>
            <a:ext cx="35306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4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Dedicated-Circuit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1146175" lvl="2" indent="-288925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323478"/>
              </p:ext>
            </p:extLst>
          </p:nvPr>
        </p:nvGraphicFramePr>
        <p:xfrm>
          <a:off x="204747" y="1823499"/>
          <a:ext cx="8763000" cy="311403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53666"/>
                <a:gridCol w="3342234"/>
                <a:gridCol w="3467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Ring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Robust</a:t>
                      </a:r>
                      <a:r>
                        <a:rPr lang="en-US" baseline="0" dirty="0" smtClean="0"/>
                        <a:t> to loss of any one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Long routes may increase communication latency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Star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Simpler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Messages</a:t>
                      </a:r>
                      <a:r>
                        <a:rPr lang="en-US" baseline="0" dirty="0" smtClean="0"/>
                        <a:t> require 1 or 2 hops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Circuit failure primarily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affects</a:t>
                      </a:r>
                      <a:r>
                        <a:rPr lang="en-US" baseline="0" dirty="0" smtClean="0"/>
                        <a:t> a single site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Susceptible to traffic problems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Failure</a:t>
                      </a:r>
                      <a:r>
                        <a:rPr lang="en-US" baseline="0" dirty="0" smtClean="0"/>
                        <a:t> of the central site will cause complete network failure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Mesh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Generally</a:t>
                      </a:r>
                      <a:r>
                        <a:rPr lang="en-US" baseline="0" dirty="0" smtClean="0"/>
                        <a:t> short routes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Robust to the circuit loss or overloaded circuits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Expensive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82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Dedicated-Circuit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dedicated circuit services: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T-carrier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Synchronous optical network (SONET)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Dedicated-Circuit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T-carrier services</a:t>
            </a:r>
          </a:p>
          <a:p>
            <a:pPr lvl="1"/>
            <a:r>
              <a:rPr lang="en-US" dirty="0"/>
              <a:t>Most common dedicated circuit used in North </a:t>
            </a:r>
            <a:r>
              <a:rPr lang="en-US" dirty="0" smtClean="0"/>
              <a:t>America using copper wires</a:t>
            </a:r>
            <a:endParaRPr lang="en-US" dirty="0"/>
          </a:p>
          <a:p>
            <a:pPr lvl="1"/>
            <a:r>
              <a:rPr lang="en-US" dirty="0" smtClean="0"/>
              <a:t>Similar to E-carrier services in Europe</a:t>
            </a:r>
          </a:p>
          <a:p>
            <a:pPr marL="1146175" lvl="2" indent="-288925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8247820"/>
              </p:ext>
            </p:extLst>
          </p:nvPr>
        </p:nvGraphicFramePr>
        <p:xfrm>
          <a:off x="2286000" y="3652875"/>
          <a:ext cx="4818063" cy="2494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90053"/>
                <a:gridCol w="1567180"/>
                <a:gridCol w="15608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T-carrier</a:t>
                      </a:r>
                      <a:endParaRPr lang="en-US" baseline="0" dirty="0" smtClean="0"/>
                    </a:p>
                    <a:p>
                      <a:pPr algn="l"/>
                      <a:r>
                        <a:rPr lang="en-US" baseline="0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Signal</a:t>
                      </a:r>
                    </a:p>
                    <a:p>
                      <a:pPr algn="ctr"/>
                      <a:r>
                        <a:rPr lang="en-US" dirty="0" smtClean="0"/>
                        <a:t>Designation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Fractional T1*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DS0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64</a:t>
                      </a:r>
                      <a:r>
                        <a:rPr lang="en-US" baseline="0" dirty="0" smtClean="0"/>
                        <a:t> Kbps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T1*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DS1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1.544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T2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DS2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6.312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T3*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DS3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44.736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T4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DS4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274.176 Mbps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158041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*Commercially available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Dedicated-Circuit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1"/>
            <a:ext cx="7493000" cy="1904999"/>
          </a:xfrm>
        </p:spPr>
        <p:txBody>
          <a:bodyPr>
            <a:normAutofit/>
          </a:bodyPr>
          <a:lstStyle/>
          <a:p>
            <a:r>
              <a:rPr lang="en-US" dirty="0" smtClean="0"/>
              <a:t>Synchronous optical network (SONET)</a:t>
            </a:r>
            <a:endParaRPr lang="en-US" dirty="0"/>
          </a:p>
          <a:p>
            <a:pPr lvl="1"/>
            <a:r>
              <a:rPr lang="en-US" dirty="0"/>
              <a:t>ANSI standard for optical fiber transmission</a:t>
            </a:r>
          </a:p>
          <a:p>
            <a:pPr lvl="1"/>
            <a:r>
              <a:rPr lang="en-US" dirty="0" smtClean="0"/>
              <a:t>Similar to synchronous digital hierarchy (SDH) used outside of North America</a:t>
            </a:r>
            <a:endParaRPr lang="en-US" dirty="0"/>
          </a:p>
          <a:p>
            <a:endParaRPr lang="en-US" dirty="0"/>
          </a:p>
          <a:p>
            <a:pPr marL="1146175" lvl="2" indent="-288925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5894274"/>
              </p:ext>
            </p:extLst>
          </p:nvPr>
        </p:nvGraphicFramePr>
        <p:xfrm>
          <a:off x="2453005" y="3733800"/>
          <a:ext cx="4237990" cy="24942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95730"/>
                <a:gridCol w="1395730"/>
                <a:gridCol w="14465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SONET</a:t>
                      </a:r>
                    </a:p>
                    <a:p>
                      <a:pPr algn="ctr"/>
                      <a:r>
                        <a:rPr lang="en-US" baseline="0" dirty="0" smtClean="0"/>
                        <a:t>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SDH</a:t>
                      </a:r>
                    </a:p>
                    <a:p>
                      <a:pPr algn="ctr"/>
                      <a:r>
                        <a:rPr lang="en-US" dirty="0" smtClean="0"/>
                        <a:t>Designation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OC-1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STM-0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51.84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OC-3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STM-1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155.52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OC-12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STM-4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622.08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OC-48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STM-16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2.488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OC-192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STM-64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9.953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5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 more like LANs and BNs than dedicated-circuit networks</a:t>
            </a:r>
          </a:p>
          <a:p>
            <a:r>
              <a:rPr lang="en-US" dirty="0" smtClean="0"/>
              <a:t>Connect to carrier network using </a:t>
            </a:r>
            <a:r>
              <a:rPr lang="en-US" b="1" dirty="0" smtClean="0"/>
              <a:t>packet assembler/</a:t>
            </a:r>
            <a:r>
              <a:rPr lang="en-US" b="1" dirty="0" err="1" smtClean="0"/>
              <a:t>disassember</a:t>
            </a:r>
            <a:r>
              <a:rPr lang="en-US" b="1" dirty="0" smtClean="0"/>
              <a:t> (PAD)</a:t>
            </a:r>
            <a:endParaRPr lang="en-US" dirty="0" smtClean="0"/>
          </a:p>
          <a:p>
            <a:pPr lvl="1"/>
            <a:r>
              <a:rPr lang="en-US" dirty="0" smtClean="0"/>
              <a:t>Translates messages between protocols</a:t>
            </a:r>
          </a:p>
          <a:p>
            <a:pPr lvl="1"/>
            <a:r>
              <a:rPr lang="en-US" dirty="0" smtClean="0"/>
              <a:t>e.g. Frame Relay Assembler/Disassembler</a:t>
            </a:r>
          </a:p>
          <a:p>
            <a:r>
              <a:rPr lang="en-US" dirty="0" smtClean="0"/>
              <a:t>Customers pay a fixed price for a connection to the carrier and then a fee for the data transmitted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0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Packets from separate messages may be </a:t>
            </a:r>
            <a:r>
              <a:rPr lang="en-US" b="1" dirty="0" smtClean="0"/>
              <a:t>interleaved</a:t>
            </a:r>
            <a:r>
              <a:rPr lang="en-US" dirty="0" smtClean="0"/>
              <a:t> to maximize efficiency</a:t>
            </a:r>
          </a:p>
          <a:p>
            <a:r>
              <a:rPr lang="en-US" b="1" dirty="0"/>
              <a:t>Permanent Virtual </a:t>
            </a:r>
            <a:r>
              <a:rPr lang="en-US" b="1" dirty="0" smtClean="0"/>
              <a:t>Circuits </a:t>
            </a:r>
            <a:r>
              <a:rPr lang="en-US" b="1" dirty="0"/>
              <a:t>(PVCs) </a:t>
            </a:r>
            <a:r>
              <a:rPr lang="en-US" dirty="0" smtClean="0"/>
              <a:t>are connections between different locations in the packet network</a:t>
            </a:r>
            <a:endParaRPr lang="en-US" dirty="0"/>
          </a:p>
          <a:p>
            <a:pPr lvl="1"/>
            <a:r>
              <a:rPr lang="en-US" dirty="0" smtClean="0"/>
              <a:t>Make packet-switched </a:t>
            </a:r>
            <a:r>
              <a:rPr lang="en-US" dirty="0"/>
              <a:t>networks </a:t>
            </a:r>
            <a:r>
              <a:rPr lang="en-US" dirty="0" smtClean="0"/>
              <a:t>act </a:t>
            </a:r>
            <a:r>
              <a:rPr lang="en-US" dirty="0"/>
              <a:t>like </a:t>
            </a:r>
            <a:r>
              <a:rPr lang="en-US" dirty="0" smtClean="0"/>
              <a:t>dedicated </a:t>
            </a:r>
            <a:r>
              <a:rPr lang="en-US" dirty="0"/>
              <a:t>circuit networks</a:t>
            </a:r>
          </a:p>
          <a:p>
            <a:r>
              <a:rPr lang="en-US" b="1" dirty="0"/>
              <a:t>Switched Virtual </a:t>
            </a:r>
            <a:r>
              <a:rPr lang="en-US" b="1" dirty="0" smtClean="0"/>
              <a:t>Circuits </a:t>
            </a:r>
            <a:r>
              <a:rPr lang="en-US" b="1" dirty="0"/>
              <a:t>(</a:t>
            </a:r>
            <a:r>
              <a:rPr lang="en-US" b="1" dirty="0" smtClean="0"/>
              <a:t>SVCs) </a:t>
            </a:r>
            <a:r>
              <a:rPr lang="en-US" dirty="0" smtClean="0"/>
              <a:t>change dynamically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1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rates</a:t>
            </a:r>
          </a:p>
          <a:p>
            <a:pPr lvl="1"/>
            <a:r>
              <a:rPr lang="en-US" dirty="0" smtClean="0"/>
              <a:t>Different locations may have different transmission speeds to the carrier network</a:t>
            </a:r>
          </a:p>
          <a:p>
            <a:pPr lvl="1"/>
            <a:r>
              <a:rPr lang="en-US" dirty="0" smtClean="0"/>
              <a:t>Customers specify </a:t>
            </a:r>
            <a:r>
              <a:rPr lang="en-US" dirty="0"/>
              <a:t>the rates per </a:t>
            </a:r>
            <a:r>
              <a:rPr lang="en-US" dirty="0" smtClean="0"/>
              <a:t>PVC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committed </a:t>
            </a:r>
            <a:r>
              <a:rPr lang="en-US" b="1" dirty="0"/>
              <a:t>information rate (CIR</a:t>
            </a:r>
            <a:r>
              <a:rPr lang="en-US" b="1" dirty="0" smtClean="0"/>
              <a:t>) </a:t>
            </a:r>
            <a:r>
              <a:rPr lang="en-US" dirty="0" smtClean="0"/>
              <a:t>is guaranteed </a:t>
            </a:r>
            <a:r>
              <a:rPr lang="en-US" dirty="0"/>
              <a:t>by the service provider </a:t>
            </a:r>
          </a:p>
          <a:p>
            <a:pPr lvl="1"/>
            <a:r>
              <a:rPr lang="en-US" dirty="0"/>
              <a:t>Packets </a:t>
            </a:r>
            <a:r>
              <a:rPr lang="en-US" dirty="0" smtClean="0"/>
              <a:t>exceeding </a:t>
            </a:r>
            <a:r>
              <a:rPr lang="en-US" dirty="0"/>
              <a:t>the CIR </a:t>
            </a:r>
            <a:r>
              <a:rPr lang="en-US" dirty="0" smtClean="0"/>
              <a:t>up to the </a:t>
            </a:r>
            <a:r>
              <a:rPr lang="en-US" b="1" dirty="0" smtClean="0"/>
              <a:t>maximum allowable rate (MAR) </a:t>
            </a:r>
            <a:r>
              <a:rPr lang="en-US" dirty="0" smtClean="0"/>
              <a:t>may be discarded </a:t>
            </a:r>
            <a:r>
              <a:rPr lang="en-US" dirty="0"/>
              <a:t>if the network becomes </a:t>
            </a:r>
            <a:r>
              <a:rPr lang="en-US" dirty="0" smtClean="0"/>
              <a:t>overloaded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Packet-Switched Networks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1924050" cy="1511300"/>
          </a:xfrm>
          <a:prstGeom prst="rect">
            <a:avLst/>
          </a:prstGeom>
        </p:spPr>
      </p:pic>
      <p:pic>
        <p:nvPicPr>
          <p:cNvPr id="6" name="Picture 5" descr="c09f00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155489" y="1295400"/>
            <a:ext cx="58206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6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packet-switched services</a:t>
            </a:r>
          </a:p>
          <a:p>
            <a:pPr lvl="1"/>
            <a:r>
              <a:rPr lang="en-US" dirty="0" smtClean="0"/>
              <a:t>Frame relay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MPLS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3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 Service Types</a:t>
            </a:r>
            <a:endParaRPr lang="en-US" dirty="0"/>
          </a:p>
          <a:p>
            <a:pPr lvl="1"/>
            <a:r>
              <a:rPr lang="en-US" dirty="0" smtClean="0"/>
              <a:t>Dedicated-Circuit </a:t>
            </a:r>
            <a:r>
              <a:rPr lang="en-US" dirty="0"/>
              <a:t>Networks</a:t>
            </a:r>
          </a:p>
          <a:p>
            <a:pPr lvl="1"/>
            <a:r>
              <a:rPr lang="en-US" dirty="0"/>
              <a:t>Packet-Switched Networks</a:t>
            </a:r>
          </a:p>
          <a:p>
            <a:pPr lvl="1"/>
            <a:r>
              <a:rPr lang="en-US" dirty="0"/>
              <a:t>Virtual Private </a:t>
            </a:r>
            <a:r>
              <a:rPr lang="en-US" dirty="0" smtClean="0"/>
              <a:t>Networks</a:t>
            </a:r>
          </a:p>
          <a:p>
            <a:r>
              <a:rPr lang="en-US" dirty="0"/>
              <a:t>WAN Design Practices</a:t>
            </a:r>
          </a:p>
          <a:p>
            <a:r>
              <a:rPr lang="en-US" dirty="0" smtClean="0"/>
              <a:t>Implications for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9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Frame relay</a:t>
            </a:r>
          </a:p>
          <a:p>
            <a:pPr lvl="1"/>
            <a:r>
              <a:rPr lang="en-US" dirty="0" smtClean="0"/>
              <a:t>Flexible layer 2 standard for encapsulation and packet-switching in WANs</a:t>
            </a:r>
          </a:p>
          <a:p>
            <a:pPr lvl="1"/>
            <a:r>
              <a:rPr lang="en-US" dirty="0" smtClean="0"/>
              <a:t>Still common, but usage is declining</a:t>
            </a:r>
          </a:p>
          <a:p>
            <a:pPr lvl="1"/>
            <a:r>
              <a:rPr lang="en-US" dirty="0" smtClean="0"/>
              <a:t>Designed for high performance and efficiency</a:t>
            </a:r>
          </a:p>
          <a:p>
            <a:pPr lvl="1"/>
            <a:r>
              <a:rPr lang="en-US" dirty="0" smtClean="0"/>
              <a:t>Does not provide error control (unreliable)</a:t>
            </a:r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124815" y="5105400"/>
            <a:ext cx="825992" cy="990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Address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(2 bytes)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7936" y="5105400"/>
            <a:ext cx="9906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Frame Check </a:t>
            </a:r>
            <a:r>
              <a:rPr lang="en-US" sz="1400" dirty="0" smtClean="0">
                <a:solidFill>
                  <a:schemeClr val="tx1"/>
                </a:solidFill>
              </a:rPr>
              <a:t>Sequence (</a:t>
            </a:r>
            <a:r>
              <a:rPr lang="en-US" sz="1400" dirty="0">
                <a:solidFill>
                  <a:schemeClr val="tx1"/>
                </a:solidFill>
              </a:rPr>
              <a:t>2 </a:t>
            </a:r>
            <a:r>
              <a:rPr lang="en-US" sz="1400" dirty="0" smtClean="0">
                <a:solidFill>
                  <a:schemeClr val="tx1"/>
                </a:solidFill>
              </a:rPr>
              <a:t>bytes)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5105400"/>
            <a:ext cx="914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Flags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(1 bytes)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0807" y="5105400"/>
            <a:ext cx="1377129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(variable)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8536" y="5105400"/>
            <a:ext cx="9144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Flags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(1 bytes)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4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Ethernet</a:t>
            </a:r>
          </a:p>
          <a:p>
            <a:pPr lvl="1"/>
            <a:r>
              <a:rPr lang="en-US" dirty="0"/>
              <a:t>Converting </a:t>
            </a:r>
            <a:r>
              <a:rPr lang="en-US" dirty="0" smtClean="0"/>
              <a:t>to and from LAN/BN protocols and WAN protocols </a:t>
            </a:r>
            <a:r>
              <a:rPr lang="en-US" dirty="0"/>
              <a:t>slows </a:t>
            </a:r>
            <a:r>
              <a:rPr lang="en-US" dirty="0" smtClean="0"/>
              <a:t>communication</a:t>
            </a:r>
            <a:endParaRPr lang="en-US" dirty="0"/>
          </a:p>
          <a:p>
            <a:pPr lvl="1"/>
            <a:r>
              <a:rPr lang="en-US" dirty="0" smtClean="0"/>
              <a:t>Many carriers have switched or are switching to Ethernet for WANs</a:t>
            </a:r>
          </a:p>
          <a:p>
            <a:pPr lvl="1"/>
            <a:r>
              <a:rPr lang="en-US" dirty="0" smtClean="0"/>
              <a:t>These new packet services bypass the </a:t>
            </a:r>
            <a:r>
              <a:rPr lang="en-US" b="1" dirty="0" smtClean="0"/>
              <a:t>public switched telephone network (PSTN)</a:t>
            </a:r>
          </a:p>
          <a:p>
            <a:pPr lvl="1"/>
            <a:r>
              <a:rPr lang="en-US" dirty="0" smtClean="0"/>
              <a:t>May be less expensive than other alternatives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4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1"/>
            <a:ext cx="7493000" cy="3581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Multiprotocol label switching (MPLS)</a:t>
            </a:r>
          </a:p>
          <a:p>
            <a:pPr lvl="1"/>
            <a:r>
              <a:rPr lang="en-US" dirty="0" smtClean="0"/>
              <a:t>Can be used with a variety of layer 2 protocols</a:t>
            </a:r>
            <a:endParaRPr lang="en-US" dirty="0"/>
          </a:p>
          <a:p>
            <a:pPr lvl="1"/>
            <a:r>
              <a:rPr lang="en-US" dirty="0" smtClean="0"/>
              <a:t>Label is applied when entering carrier network between layer 2 and layer 3 headers</a:t>
            </a:r>
          </a:p>
          <a:p>
            <a:pPr lvl="2"/>
            <a:r>
              <a:rPr lang="en-US" dirty="0" smtClean="0"/>
              <a:t>MPLS is sometimes called a layer 2.5 protocol</a:t>
            </a:r>
          </a:p>
          <a:p>
            <a:pPr lvl="1"/>
            <a:r>
              <a:rPr lang="en-US" dirty="0"/>
              <a:t>Label is used in forwarding decisions and traffic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Packets can be switched using labels faster than using complete IP addresses and routing tables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05496" y="5181600"/>
            <a:ext cx="825992" cy="914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Label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(20 bits)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1488" y="5181600"/>
            <a:ext cx="990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Traffic Class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(3 bits)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2088" y="5181600"/>
            <a:ext cx="91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Bottom of Stack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(1 bit)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6488" y="5181600"/>
            <a:ext cx="923844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Time to Live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(8 bits)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9763" y="5181600"/>
            <a:ext cx="15240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Layer 2 Header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5181600"/>
            <a:ext cx="1447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Layer 3 Header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1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Packet-Switched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Movement towards IP Services</a:t>
            </a:r>
          </a:p>
          <a:p>
            <a:pPr lvl="1"/>
            <a:r>
              <a:rPr lang="en-US" dirty="0" smtClean="0"/>
              <a:t>Telecommunications companies are moving towards “all IP” networks</a:t>
            </a:r>
          </a:p>
          <a:p>
            <a:pPr lvl="1"/>
            <a:r>
              <a:rPr lang="en-US" dirty="0" smtClean="0"/>
              <a:t>Replacing PSTN networks</a:t>
            </a:r>
          </a:p>
          <a:p>
            <a:pPr lvl="1"/>
            <a:r>
              <a:rPr lang="en-US" dirty="0" smtClean="0"/>
              <a:t>Ethernet and MPLS commonly used in these networks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0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Virtual Private Networks (VPNs)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equivalent of private packet-switched network over the public Internet</a:t>
            </a:r>
          </a:p>
          <a:p>
            <a:r>
              <a:rPr lang="en-US" dirty="0" smtClean="0"/>
              <a:t>Creates a </a:t>
            </a:r>
            <a:r>
              <a:rPr lang="en-US" b="1" dirty="0" smtClean="0"/>
              <a:t>virtual circuit </a:t>
            </a:r>
            <a:r>
              <a:rPr lang="en-US" dirty="0" smtClean="0"/>
              <a:t>often called a tunnel</a:t>
            </a:r>
          </a:p>
          <a:p>
            <a:r>
              <a:rPr lang="en-US" dirty="0" smtClean="0"/>
              <a:t>May use dedicated hardware (</a:t>
            </a:r>
            <a:r>
              <a:rPr lang="en-US" b="1" dirty="0" smtClean="0"/>
              <a:t>VPN gateways</a:t>
            </a:r>
            <a:r>
              <a:rPr lang="en-US" dirty="0" smtClean="0"/>
              <a:t>) or be implemented in software</a:t>
            </a:r>
          </a:p>
          <a:p>
            <a:r>
              <a:rPr lang="en-US" dirty="0" smtClean="0"/>
              <a:t>VPNs can be implemented at layer </a:t>
            </a:r>
            <a:r>
              <a:rPr lang="en-US" dirty="0"/>
              <a:t>2 </a:t>
            </a:r>
            <a:r>
              <a:rPr lang="en-US" dirty="0" smtClean="0"/>
              <a:t>or layer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Virtual Private Networks (VPNs)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1"/>
            <a:ext cx="4267200" cy="516316"/>
          </a:xfrm>
          <a:prstGeom prst="rect">
            <a:avLst/>
          </a:prstGeom>
        </p:spPr>
      </p:pic>
      <p:pic>
        <p:nvPicPr>
          <p:cNvPr id="7" name="Picture 6" descr="c09f00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1828800"/>
            <a:ext cx="74135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8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Private Networks (VPNs)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Intranet VPN</a:t>
            </a:r>
          </a:p>
          <a:p>
            <a:pPr lvl="1"/>
            <a:r>
              <a:rPr lang="en-US" dirty="0"/>
              <a:t>Provides virtual circuits between organization </a:t>
            </a:r>
            <a:r>
              <a:rPr lang="en-US" dirty="0" smtClean="0"/>
              <a:t>locations over </a:t>
            </a:r>
            <a:r>
              <a:rPr lang="en-US" dirty="0"/>
              <a:t>the Internet</a:t>
            </a:r>
          </a:p>
          <a:p>
            <a:r>
              <a:rPr lang="en-US" dirty="0"/>
              <a:t>Extranet VPN</a:t>
            </a:r>
          </a:p>
          <a:p>
            <a:pPr lvl="1"/>
            <a:r>
              <a:rPr lang="en-US" dirty="0"/>
              <a:t>Same as an intranet VPN except that the VPN connects different organizations over the Internet</a:t>
            </a:r>
            <a:endParaRPr lang="en-US" dirty="0" smtClean="0"/>
          </a:p>
          <a:p>
            <a:pPr lvl="2"/>
            <a:r>
              <a:rPr lang="en-US" dirty="0" smtClean="0"/>
              <a:t>e.g</a:t>
            </a:r>
            <a:r>
              <a:rPr lang="en-US" dirty="0"/>
              <a:t>., customers and suppliers</a:t>
            </a:r>
          </a:p>
          <a:p>
            <a:r>
              <a:rPr lang="en-US" dirty="0"/>
              <a:t>Access VPN</a:t>
            </a:r>
          </a:p>
          <a:p>
            <a:pPr lvl="1"/>
            <a:r>
              <a:rPr lang="en-US" dirty="0"/>
              <a:t>Enables employees to access an organization's networks from remote locations over the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9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Private Networks (VPNs)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3657600" cy="309820"/>
          </a:xfrm>
          <a:prstGeom prst="rect">
            <a:avLst/>
          </a:prstGeom>
        </p:spPr>
      </p:pic>
      <p:pic>
        <p:nvPicPr>
          <p:cNvPr id="6" name="Picture 5" descr="c09f00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0" y="1676400"/>
            <a:ext cx="6477000" cy="48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Virtual Private Networks (VPN)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Flexible</a:t>
            </a:r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Internet traffic unpredictable</a:t>
            </a:r>
          </a:p>
          <a:p>
            <a:pPr lvl="1"/>
            <a:r>
              <a:rPr lang="en-US" dirty="0" smtClean="0"/>
              <a:t>Multiple incompatible implementations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all vendor equipment and services are compatible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3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365760"/>
            <a:ext cx="7491413" cy="123444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WAN Design Practices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22968"/>
              </p:ext>
            </p:extLst>
          </p:nvPr>
        </p:nvGraphicFramePr>
        <p:xfrm>
          <a:off x="1066800" y="1752600"/>
          <a:ext cx="7387629" cy="3977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45753"/>
                <a:gridCol w="2106930"/>
                <a:gridCol w="1178916"/>
                <a:gridCol w="12560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Rates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 Cost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Reliability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Dedicated-Circuit</a:t>
                      </a:r>
                      <a:r>
                        <a:rPr lang="en-US" b="1" i="0" baseline="0" dirty="0" smtClean="0"/>
                        <a:t>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T-Carrier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64 Kbps to 45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SONET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50 Mbps to 10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Packet-Switched</a:t>
                      </a:r>
                      <a:r>
                        <a:rPr lang="en-US" b="1" i="0" baseline="0" dirty="0" smtClean="0"/>
                        <a:t> Services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Frame Relay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64 Kbps to 45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Ethernet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1 Mbps to 40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MPLS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64 Kbps to 10 </a:t>
                      </a:r>
                      <a:r>
                        <a:rPr lang="en-US" dirty="0" err="1" smtClean="0"/>
                        <a:t>Gbps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1" i="0" dirty="0" smtClean="0"/>
                        <a:t>VPN Services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i="0" dirty="0" smtClean="0"/>
                        <a:t>VPN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64 Kbps to 50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3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Wide Area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Wide area networks (WANs)</a:t>
            </a:r>
            <a:r>
              <a:rPr lang="en-US" dirty="0" smtClean="0"/>
              <a:t> run long distances connecting different buildings or offices</a:t>
            </a:r>
          </a:p>
          <a:p>
            <a:pPr lvl="1"/>
            <a:r>
              <a:rPr lang="en-US" dirty="0" smtClean="0"/>
              <a:t>Organizations typically do not own all of the land upon which the WAN circuits run</a:t>
            </a:r>
          </a:p>
          <a:p>
            <a:pPr lvl="1"/>
            <a:r>
              <a:rPr lang="en-US" dirty="0" smtClean="0"/>
              <a:t>May span a city, regions, or even countries</a:t>
            </a:r>
          </a:p>
          <a:p>
            <a:r>
              <a:rPr lang="en-US" dirty="0" smtClean="0"/>
              <a:t>Often built using leased circuits from </a:t>
            </a:r>
            <a:r>
              <a:rPr lang="en-US" b="1" dirty="0" smtClean="0"/>
              <a:t>common carriers</a:t>
            </a:r>
            <a:endParaRPr lang="en-US" dirty="0"/>
          </a:p>
          <a:p>
            <a:pPr lvl="1"/>
            <a:r>
              <a:rPr lang="en-US" dirty="0" smtClean="0"/>
              <a:t>e.g., AT&amp;T, Sprint, Verizon</a:t>
            </a:r>
            <a:r>
              <a:rPr lang="en-US" dirty="0"/>
              <a:t>, BT, </a:t>
            </a:r>
            <a:r>
              <a:rPr lang="en-US" dirty="0" err="1" smtClean="0"/>
              <a:t>Telefónica</a:t>
            </a:r>
            <a:r>
              <a:rPr lang="en-US" dirty="0" smtClean="0"/>
              <a:t>, Level 3</a:t>
            </a:r>
            <a:r>
              <a:rPr lang="en-US" dirty="0"/>
              <a:t>, Tata Communications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365760"/>
            <a:ext cx="7491413" cy="123444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WAN Design Practices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999440"/>
              </p:ext>
            </p:extLst>
          </p:nvPr>
        </p:nvGraphicFramePr>
        <p:xfrm>
          <a:off x="914400" y="2514600"/>
          <a:ext cx="7825106" cy="25653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45753"/>
                <a:gridCol w="497935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Network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/>
                        <a:t>Low to Moderate Traffic</a:t>
                      </a:r>
                      <a:r>
                        <a:rPr lang="en-US" b="1" i="0" baseline="0" dirty="0" smtClean="0"/>
                        <a:t> (10Mbps or 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VPN</a:t>
                      </a:r>
                      <a:r>
                        <a:rPr lang="en-US" baseline="0" dirty="0" smtClean="0"/>
                        <a:t> if reliability is less important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Frame relay otherwise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1" i="0" dirty="0" smtClean="0"/>
                        <a:t>High</a:t>
                      </a:r>
                      <a:r>
                        <a:rPr lang="en-US" b="1" i="0" baseline="0" dirty="0" smtClean="0"/>
                        <a:t> Traffic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1" i="0" baseline="0" dirty="0" smtClean="0"/>
                        <a:t>(10-50 Mbps)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Ethernet or MPLS if available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T3 if network volume is stable and predictable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Frame relay otherwise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1" i="0" dirty="0" smtClean="0"/>
                        <a:t>Very</a:t>
                      </a:r>
                      <a:r>
                        <a:rPr lang="en-US" b="1" i="0" baseline="0" dirty="0" smtClean="0"/>
                        <a:t> High Traffic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1" i="0" baseline="0" dirty="0" smtClean="0"/>
                        <a:t>(50 Mbps – 100 </a:t>
                      </a:r>
                      <a:r>
                        <a:rPr lang="en-US" b="1" i="0" baseline="0" dirty="0" err="1" smtClean="0"/>
                        <a:t>Gbps</a:t>
                      </a:r>
                      <a:r>
                        <a:rPr lang="en-US" b="1" i="0" baseline="0" dirty="0" smtClean="0"/>
                        <a:t>)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Ethernet or MPLS if available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dirty="0" smtClean="0"/>
                        <a:t>SONET</a:t>
                      </a:r>
                      <a:r>
                        <a:rPr lang="en-US" baseline="0" dirty="0" smtClean="0"/>
                        <a:t> if network volume is stable and predictable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4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WAN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</a:p>
          <a:p>
            <a:r>
              <a:rPr lang="en-US" dirty="0" smtClean="0"/>
              <a:t>Circuits</a:t>
            </a:r>
          </a:p>
          <a:p>
            <a:r>
              <a:rPr lang="en-US" dirty="0" smtClean="0"/>
              <a:t>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0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to Ethernet and MPLS</a:t>
            </a:r>
          </a:p>
          <a:p>
            <a:pPr lvl="1"/>
            <a:r>
              <a:rPr lang="en-US" dirty="0" smtClean="0"/>
              <a:t>Legacy technologies such as frame relay will be phased out like ATM</a:t>
            </a:r>
          </a:p>
          <a:p>
            <a:pPr lvl="1"/>
            <a:r>
              <a:rPr lang="en-US" dirty="0" smtClean="0"/>
              <a:t>Cost of WAN hardware and services decreasing</a:t>
            </a:r>
            <a:endParaRPr lang="en-US" dirty="0"/>
          </a:p>
          <a:p>
            <a:pPr lvl="1"/>
            <a:r>
              <a:rPr lang="en-US" dirty="0" smtClean="0"/>
              <a:t>Similar to LANs and BNs, WANs are experiencing standardization and commoditization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Wide Area Networks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services</a:t>
            </a:r>
          </a:p>
          <a:p>
            <a:pPr lvl="1"/>
            <a:r>
              <a:rPr lang="en-US" dirty="0" smtClean="0"/>
              <a:t>Dedicated-circuit networks</a:t>
            </a:r>
            <a:endParaRPr lang="en-US" dirty="0"/>
          </a:p>
          <a:p>
            <a:pPr lvl="1"/>
            <a:r>
              <a:rPr lang="en-US" dirty="0" smtClean="0"/>
              <a:t>Packet-switched networks</a:t>
            </a:r>
          </a:p>
          <a:p>
            <a:pPr lvl="1"/>
            <a:r>
              <a:rPr lang="en-US" dirty="0" smtClean="0"/>
              <a:t>Virtual private networks (VPNs)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99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Dedicated-Circuit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full duplex circuits from common carriers called </a:t>
            </a:r>
            <a:r>
              <a:rPr lang="en-US" b="1" dirty="0"/>
              <a:t>leased lines </a:t>
            </a:r>
            <a:r>
              <a:rPr lang="en-US" dirty="0"/>
              <a:t>or </a:t>
            </a:r>
            <a:r>
              <a:rPr lang="en-US" b="1" dirty="0"/>
              <a:t>private </a:t>
            </a:r>
            <a:r>
              <a:rPr lang="en-US" b="1" dirty="0" smtClean="0"/>
              <a:t>lines </a:t>
            </a:r>
            <a:r>
              <a:rPr lang="en-US" dirty="0" smtClean="0"/>
              <a:t>to </a:t>
            </a:r>
            <a:r>
              <a:rPr lang="en-US" dirty="0"/>
              <a:t>create </a:t>
            </a:r>
            <a:r>
              <a:rPr lang="en-US" dirty="0" smtClean="0"/>
              <a:t>point-to-point </a:t>
            </a:r>
            <a:r>
              <a:rPr lang="en-US" dirty="0"/>
              <a:t>links between organizational locations</a:t>
            </a:r>
          </a:p>
          <a:p>
            <a:r>
              <a:rPr lang="en-US" dirty="0" smtClean="0"/>
              <a:t>Carrier </a:t>
            </a:r>
            <a:r>
              <a:rPr lang="en-US" dirty="0"/>
              <a:t>installs circuit that </a:t>
            </a:r>
            <a:r>
              <a:rPr lang="en-US" dirty="0" smtClean="0"/>
              <a:t>connects locations</a:t>
            </a:r>
            <a:endParaRPr lang="en-US" dirty="0"/>
          </a:p>
          <a:p>
            <a:r>
              <a:rPr lang="en-US" dirty="0" smtClean="0"/>
              <a:t>Connect LANs to leased lines using </a:t>
            </a:r>
            <a:r>
              <a:rPr lang="en-US" b="1" dirty="0" smtClean="0"/>
              <a:t>modem</a:t>
            </a:r>
            <a:r>
              <a:rPr lang="en-US" dirty="0" smtClean="0"/>
              <a:t>, </a:t>
            </a:r>
            <a:r>
              <a:rPr lang="en-US" b="1" dirty="0" smtClean="0"/>
              <a:t>multiplexer</a:t>
            </a:r>
            <a:r>
              <a:rPr lang="en-US" dirty="0" smtClean="0"/>
              <a:t>, or </a:t>
            </a:r>
            <a:r>
              <a:rPr lang="en-US" b="1" dirty="0" smtClean="0"/>
              <a:t>channel service unit / data service unit (CSU/DSU)</a:t>
            </a:r>
            <a:endParaRPr lang="en-US" b="1" dirty="0"/>
          </a:p>
          <a:p>
            <a:r>
              <a:rPr lang="en-US" dirty="0" smtClean="0"/>
              <a:t>Billed </a:t>
            </a:r>
            <a:r>
              <a:rPr lang="en-US" dirty="0"/>
              <a:t>at a flat fee per month </a:t>
            </a:r>
            <a:r>
              <a:rPr lang="en-US" dirty="0" smtClean="0"/>
              <a:t>with </a:t>
            </a:r>
            <a:r>
              <a:rPr lang="en-US" dirty="0"/>
              <a:t>unlimited use of the </a:t>
            </a:r>
            <a:r>
              <a:rPr lang="en-US" dirty="0" smtClean="0"/>
              <a:t>circuit</a:t>
            </a:r>
          </a:p>
          <a:p>
            <a:r>
              <a:rPr lang="en-US" dirty="0" smtClean="0"/>
              <a:t>Adding/removing lines or increasing/decreasing capacity may be difficult, time consuming, and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Dedicated-Circuit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1981200" cy="1582344"/>
          </a:xfrm>
          <a:prstGeom prst="rect">
            <a:avLst/>
          </a:prstGeom>
        </p:spPr>
      </p:pic>
      <p:pic>
        <p:nvPicPr>
          <p:cNvPr id="6" name="Picture 5" descr="c09f00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43200" y="1371600"/>
            <a:ext cx="6096000" cy="48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8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Dedicated-Circuit Networks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architectures (physical topologies) for dedicated-circuit networks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Mesh</a:t>
            </a:r>
          </a:p>
          <a:p>
            <a:pPr marL="1146175" lvl="2" indent="-288925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9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2910115" cy="304800"/>
          </a:xfrm>
          <a:prstGeom prst="rect">
            <a:avLst/>
          </a:prstGeom>
        </p:spPr>
      </p:pic>
      <p:pic>
        <p:nvPicPr>
          <p:cNvPr id="6" name="Picture 5" descr="c09f00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05000" y="1447800"/>
            <a:ext cx="6172200" cy="49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2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219200"/>
            <a:ext cx="3270423" cy="304800"/>
          </a:xfrm>
          <a:prstGeom prst="rect">
            <a:avLst/>
          </a:prstGeom>
        </p:spPr>
      </p:pic>
      <p:pic>
        <p:nvPicPr>
          <p:cNvPr id="6" name="Picture 5" descr="c09f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76400" y="1530349"/>
            <a:ext cx="6172200" cy="49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4915</TotalTime>
  <Words>1223</Words>
  <Application>Microsoft Macintosh PowerPoint</Application>
  <PresentationFormat>On-screen Show (4:3)</PresentationFormat>
  <Paragraphs>274</Paragraphs>
  <Slides>32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fitzgerald12e_ppt_template</vt:lpstr>
      <vt:lpstr>Business Data Communications &amp; Networking </vt:lpstr>
      <vt:lpstr>Outline</vt:lpstr>
      <vt:lpstr>Wide Area Networks</vt:lpstr>
      <vt:lpstr>Wide Area Networks</vt:lpstr>
      <vt:lpstr>Dedicated-Circuit Networks</vt:lpstr>
      <vt:lpstr>Dedicated-Circuit Networks</vt:lpstr>
      <vt:lpstr>Dedicated-Circuit Networks</vt:lpstr>
      <vt:lpstr>Ring Architecture</vt:lpstr>
      <vt:lpstr>Star Architecture</vt:lpstr>
      <vt:lpstr>Mesh Architecture</vt:lpstr>
      <vt:lpstr>Dedicated-Circuit Networks</vt:lpstr>
      <vt:lpstr>Dedicated-Circuit Networks</vt:lpstr>
      <vt:lpstr>Dedicated-Circuit Networks</vt:lpstr>
      <vt:lpstr>Dedicated-Circuit Networks</vt:lpstr>
      <vt:lpstr>Packet-Switched Networks</vt:lpstr>
      <vt:lpstr>Packet-Switched Networks</vt:lpstr>
      <vt:lpstr>Packet-Switched Networks</vt:lpstr>
      <vt:lpstr>Packet-Switched Networks</vt:lpstr>
      <vt:lpstr>Packet-Switched Networks</vt:lpstr>
      <vt:lpstr>Packet-Switched Networks</vt:lpstr>
      <vt:lpstr>Packet-Switched Networks</vt:lpstr>
      <vt:lpstr>Packet-Switched Networks</vt:lpstr>
      <vt:lpstr>Packet-Switched Networks</vt:lpstr>
      <vt:lpstr>Virtual Private Networks (VPNs)</vt:lpstr>
      <vt:lpstr>Virtual Private Networks (VPNs)</vt:lpstr>
      <vt:lpstr>Virtual Private Networks (VPNs)</vt:lpstr>
      <vt:lpstr>Virtual Private Networks (VPNs)</vt:lpstr>
      <vt:lpstr>Virtual Private Networks (VPN)</vt:lpstr>
      <vt:lpstr>WAN Design Practices</vt:lpstr>
      <vt:lpstr>WAN Design Practices</vt:lpstr>
      <vt:lpstr>Improving WAN Performance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161</cp:revision>
  <dcterms:created xsi:type="dcterms:W3CDTF">2014-08-07T16:26:12Z</dcterms:created>
  <dcterms:modified xsi:type="dcterms:W3CDTF">2014-08-07T17:03:09Z</dcterms:modified>
</cp:coreProperties>
</file>