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notesSlides/notesSlide12.xml" ContentType="application/vnd.openxmlformats-officedocument.presentationml.notes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86" r:id="rId1"/>
  </p:sldMasterIdLst>
  <p:notesMasterIdLst>
    <p:notesMasterId r:id="rId27"/>
  </p:notesMasterIdLst>
  <p:sldIdLst>
    <p:sldId id="283" r:id="rId2"/>
    <p:sldId id="284" r:id="rId3"/>
    <p:sldId id="285" r:id="rId4"/>
    <p:sldId id="314" r:id="rId5"/>
    <p:sldId id="288" r:id="rId6"/>
    <p:sldId id="290" r:id="rId7"/>
    <p:sldId id="292" r:id="rId8"/>
    <p:sldId id="293" r:id="rId9"/>
    <p:sldId id="295" r:id="rId10"/>
    <p:sldId id="297" r:id="rId11"/>
    <p:sldId id="315" r:id="rId12"/>
    <p:sldId id="316" r:id="rId13"/>
    <p:sldId id="301" r:id="rId14"/>
    <p:sldId id="302" r:id="rId15"/>
    <p:sldId id="304" r:id="rId16"/>
    <p:sldId id="317" r:id="rId17"/>
    <p:sldId id="307" r:id="rId18"/>
    <p:sldId id="306" r:id="rId19"/>
    <p:sldId id="308" r:id="rId20"/>
    <p:sldId id="318" r:id="rId21"/>
    <p:sldId id="311" r:id="rId22"/>
    <p:sldId id="312" r:id="rId23"/>
    <p:sldId id="319" r:id="rId24"/>
    <p:sldId id="32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Taylor Wells" initials="TM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00000"/>
    <a:srgbClr val="C00000"/>
    <a:srgbClr val="F07F09"/>
    <a:srgbClr val="E7E8EA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3781" autoAdjust="0"/>
  </p:normalViewPr>
  <p:slideViewPr>
    <p:cSldViewPr>
      <p:cViewPr varScale="1">
        <p:scale>
          <a:sx n="77" d="100"/>
          <a:sy n="77" d="100"/>
        </p:scale>
        <p:origin x="-124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A3DC9-E7C0-4C83-BE0C-072B1AD98492}" type="datetimeFigureOut">
              <a:rPr lang="en-US" smtClean="0"/>
              <a:pPr/>
              <a:t>8/4/14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B088E-5FF9-4C46-8F02-60985A09C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130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3447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3048001"/>
            <a:ext cx="5867401" cy="1219200"/>
          </a:xfr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100000">
                <a:srgbClr val="4F9A2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50800" dir="5400000" sy="-100000" algn="bl" rotWithShape="0"/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3314702" y="1028697"/>
            <a:ext cx="2590800" cy="90678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76200" y="0"/>
            <a:ext cx="1981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892175"/>
            <a:ext cx="5334000" cy="1470025"/>
          </a:xfrm>
        </p:spPr>
        <p:txBody>
          <a:bodyPr/>
          <a:lstStyle>
            <a:lvl1pPr algn="r">
              <a:defRPr b="1" cap="small" baseline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0B3B8-A791-423B-BB16-5BEE802B6030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76200" y="4244339"/>
            <a:ext cx="922020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2993035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5715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FitzGerald ● Dennis ●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Durcikova</a:t>
            </a:r>
            <a:endParaRPr lang="en-US" sz="2400" dirty="0" smtClean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40526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 Taylor M. Wells:</a:t>
            </a:r>
            <a:r>
              <a:rPr lang="en-US" sz="1400" baseline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Business Administration,</a:t>
            </a:r>
            <a:r>
              <a:rPr lang="en-US" sz="1400" baseline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California State University, Sacramento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214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3050"/>
            <a:ext cx="28956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73050"/>
            <a:ext cx="449580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435100"/>
            <a:ext cx="28956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E3D79-3D62-408F-ADEF-4070A7540ACD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665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D350-05FD-424B-9590-647F7C4BC43E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556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C849-5507-47F0-A827-105F50E36821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014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74638"/>
            <a:ext cx="548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A598-9AB8-4E99-B3C2-67ECF3BF3013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800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2F72-60C1-428C-A039-B2E77CF333E9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4381500" y="-4381500"/>
            <a:ext cx="381000" cy="9144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10009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2F72-60C1-428C-A039-B2E77CF333E9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112139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65A9A"/>
              </a:buClr>
              <a:defRPr/>
            </a:lvl1pPr>
            <a:lvl2pPr>
              <a:buClr>
                <a:srgbClr val="265A9A"/>
              </a:buClr>
              <a:defRPr/>
            </a:lvl2pPr>
            <a:lvl3pPr>
              <a:buClr>
                <a:srgbClr val="265A9A"/>
              </a:buClr>
              <a:defRPr/>
            </a:lvl3pPr>
            <a:lvl4pPr>
              <a:buClr>
                <a:srgbClr val="265A9A"/>
              </a:buClr>
              <a:defRPr/>
            </a:lvl4pPr>
            <a:lvl5pPr>
              <a:buClr>
                <a:srgbClr val="265A9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A6AA-674F-43E6-8F51-CE44D14FC190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510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E70F-0512-4763-AB19-5E7EBA14845A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57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8100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8100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12C36-DDDE-4D19-B7F3-AA3942280BF1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904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44" y="1646238"/>
            <a:ext cx="3771856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19700" y="1646238"/>
            <a:ext cx="3619500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CF920-3087-45C8-90B8-C46479023490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1143000" y="2362200"/>
            <a:ext cx="38100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362200"/>
            <a:ext cx="38100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990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00DA-DD61-425F-8C1F-FE927F49AC31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5685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A075-41E6-4CD3-B080-3096A60C5D24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337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69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600200"/>
            <a:ext cx="7696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82F72-60C1-428C-A039-B2E77CF333E9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53200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© 2015 John Wiley &amp; Sons, Inc. All rights reserved.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30727" y="6428601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</a:t>
            </a:r>
            <a:fld id="{EB19BA82-6AD1-4C8F-9940-9F1BD01BC7EF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756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 cap="none" baseline="0">
          <a:solidFill>
            <a:srgbClr val="265A9A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d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d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d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d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d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8</a:t>
            </a:r>
          </a:p>
          <a:p>
            <a:r>
              <a:rPr lang="en-US" dirty="0" smtClean="0"/>
              <a:t>Backbone Networks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400" dirty="0" smtClean="0"/>
              <a:t>Business Data Communications &amp; Networking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61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066800" y="152400"/>
            <a:ext cx="8229600" cy="1207273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Switched Backbone Networks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5181600" cy="47244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914400" y="1921393"/>
            <a:ext cx="7208165" cy="4014825"/>
            <a:chOff x="914400" y="1752600"/>
            <a:chExt cx="8010799" cy="4461878"/>
          </a:xfrm>
        </p:grpSpPr>
        <p:grpSp>
          <p:nvGrpSpPr>
            <p:cNvPr id="8" name="Group 36"/>
            <p:cNvGrpSpPr/>
            <p:nvPr/>
          </p:nvGrpSpPr>
          <p:grpSpPr>
            <a:xfrm>
              <a:off x="1219200" y="1752600"/>
              <a:ext cx="5105400" cy="1219200"/>
              <a:chOff x="1219200" y="1752600"/>
              <a:chExt cx="5105400" cy="121920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219200" y="2209800"/>
                <a:ext cx="2133600" cy="37625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Patch Panels</a:t>
                </a:r>
                <a:endParaRPr lang="en-US" sz="1600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3886200" y="1752600"/>
                <a:ext cx="2438400" cy="1219200"/>
              </a:xfrm>
              <a:prstGeom prst="roundRect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25" name="Straight Arrow Connector 24"/>
              <p:cNvCxnSpPr>
                <a:stCxn id="23" idx="3"/>
              </p:cNvCxnSpPr>
              <p:nvPr/>
            </p:nvCxnSpPr>
            <p:spPr>
              <a:xfrm flipV="1">
                <a:off x="3352800" y="2362203"/>
                <a:ext cx="609600" cy="35723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38"/>
            <p:cNvGrpSpPr/>
            <p:nvPr/>
          </p:nvGrpSpPr>
          <p:grpSpPr>
            <a:xfrm>
              <a:off x="914400" y="3392269"/>
              <a:ext cx="5410200" cy="646331"/>
              <a:chOff x="914400" y="3392269"/>
              <a:chExt cx="5410200" cy="646331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886200" y="3505200"/>
                <a:ext cx="2438400" cy="381000"/>
              </a:xfrm>
              <a:prstGeom prst="roundRect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14400" y="3392269"/>
                <a:ext cx="23622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Chassis Switch</a:t>
                </a:r>
              </a:p>
              <a:p>
                <a:pPr algn="ctr"/>
                <a:r>
                  <a:rPr lang="en-US" sz="1600" dirty="0" smtClean="0"/>
                  <a:t>(4 - 100Base-T ports)</a:t>
                </a:r>
                <a:endParaRPr lang="en-US" sz="1600" dirty="0"/>
              </a:p>
            </p:txBody>
          </p:sp>
          <p:cxnSp>
            <p:nvCxnSpPr>
              <p:cNvPr id="22" name="Straight Arrow Connector 21"/>
              <p:cNvCxnSpPr>
                <a:endCxn id="20" idx="1"/>
              </p:cNvCxnSpPr>
              <p:nvPr/>
            </p:nvCxnSpPr>
            <p:spPr>
              <a:xfrm>
                <a:off x="3429000" y="3695700"/>
                <a:ext cx="457200" cy="1588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40"/>
            <p:cNvGrpSpPr/>
            <p:nvPr/>
          </p:nvGrpSpPr>
          <p:grpSpPr>
            <a:xfrm>
              <a:off x="990600" y="3886200"/>
              <a:ext cx="5410200" cy="1600200"/>
              <a:chOff x="990600" y="3886200"/>
              <a:chExt cx="5410200" cy="1600200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3810000" y="3886200"/>
                <a:ext cx="2590800" cy="1600200"/>
              </a:xfrm>
              <a:prstGeom prst="roundRect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90600" y="4572000"/>
                <a:ext cx="23622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Switches</a:t>
                </a:r>
              </a:p>
              <a:p>
                <a:pPr algn="ctr"/>
                <a:r>
                  <a:rPr lang="en-US" sz="1600" dirty="0" smtClean="0"/>
                  <a:t>(24 port, 100Base-T)</a:t>
                </a:r>
                <a:endParaRPr lang="en-US" sz="1600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3352800" y="4762500"/>
                <a:ext cx="457200" cy="3810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37"/>
            <p:cNvGrpSpPr/>
            <p:nvPr/>
          </p:nvGrpSpPr>
          <p:grpSpPr>
            <a:xfrm>
              <a:off x="5877198" y="2327176"/>
              <a:ext cx="3048001" cy="376252"/>
              <a:chOff x="5877198" y="2327176"/>
              <a:chExt cx="3048001" cy="37625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096399" y="2327176"/>
                <a:ext cx="1828800" cy="37625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Patch Cables</a:t>
                </a:r>
                <a:endParaRPr lang="en-US" sz="1600" dirty="0"/>
              </a:p>
            </p:txBody>
          </p:sp>
          <p:cxnSp>
            <p:nvCxnSpPr>
              <p:cNvPr id="16" name="Straight Arrow Connector 15"/>
              <p:cNvCxnSpPr>
                <a:stCxn id="15" idx="1"/>
              </p:cNvCxnSpPr>
              <p:nvPr/>
            </p:nvCxnSpPr>
            <p:spPr>
              <a:xfrm rot="10800000">
                <a:off x="5877198" y="2479583"/>
                <a:ext cx="1219201" cy="35719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39"/>
            <p:cNvGrpSpPr/>
            <p:nvPr/>
          </p:nvGrpSpPr>
          <p:grpSpPr>
            <a:xfrm>
              <a:off x="6096000" y="3733800"/>
              <a:ext cx="2829199" cy="2480678"/>
              <a:chOff x="6096000" y="3733800"/>
              <a:chExt cx="2829199" cy="2480678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rot="10800000">
                <a:off x="6096000" y="3733800"/>
                <a:ext cx="1219200" cy="3810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096399" y="5291148"/>
                <a:ext cx="182880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Backbone Connection (1000 Base-F)</a:t>
                </a:r>
                <a:endParaRPr lang="en-US" sz="1600" dirty="0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3200400" y="914400"/>
            <a:ext cx="5105400" cy="5186737"/>
            <a:chOff x="3200400" y="914400"/>
            <a:chExt cx="5105400" cy="5186737"/>
          </a:xfrm>
        </p:grpSpPr>
        <p:pic>
          <p:nvPicPr>
            <p:cNvPr id="30" name="Picture 29" descr="c08f002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200400" y="1066800"/>
              <a:ext cx="3111500" cy="503433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800" y="914400"/>
              <a:ext cx="762000" cy="3048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800" y="1219200"/>
              <a:ext cx="1905000" cy="425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21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066800" y="228600"/>
            <a:ext cx="8229600" cy="1207273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Switched Backbone Networks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600200" y="975483"/>
            <a:ext cx="6553200" cy="5577717"/>
            <a:chOff x="1600200" y="975483"/>
            <a:chExt cx="6553200" cy="5577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000" y="6252411"/>
              <a:ext cx="3810000" cy="300789"/>
            </a:xfrm>
            <a:prstGeom prst="rect">
              <a:avLst/>
            </a:prstGeom>
          </p:spPr>
        </p:pic>
        <p:pic>
          <p:nvPicPr>
            <p:cNvPr id="6" name="Picture 5" descr="c08f003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1600200" y="975483"/>
              <a:ext cx="6553200" cy="5146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97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066800" y="304800"/>
            <a:ext cx="8229600" cy="1207273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Switched Backbone Networks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219200" y="1371600"/>
            <a:ext cx="7772400" cy="5220462"/>
            <a:chOff x="1219200" y="1371600"/>
            <a:chExt cx="7772400" cy="52204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3075" y="6248400"/>
              <a:ext cx="5657850" cy="343662"/>
            </a:xfrm>
            <a:prstGeom prst="rect">
              <a:avLst/>
            </a:prstGeom>
          </p:spPr>
        </p:pic>
        <p:pic>
          <p:nvPicPr>
            <p:cNvPr id="6" name="Picture 5" descr="c08f004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1219200" y="1371600"/>
              <a:ext cx="7772400" cy="4663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69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Routed Backbone Networks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Sometimes called </a:t>
            </a:r>
            <a:r>
              <a:rPr lang="en-US" dirty="0" err="1" smtClean="0"/>
              <a:t>subnetted</a:t>
            </a:r>
            <a:r>
              <a:rPr lang="en-US" dirty="0" smtClean="0"/>
              <a:t> backbones or hierarchical backbones</a:t>
            </a:r>
          </a:p>
          <a:p>
            <a:r>
              <a:rPr lang="en-US" dirty="0" smtClean="0"/>
              <a:t>Typically used at core layer, but sometimes at distribution layer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LAN segmentation</a:t>
            </a:r>
          </a:p>
          <a:p>
            <a:r>
              <a:rPr lang="en-US" dirty="0" smtClean="0"/>
              <a:t>Disadvantages</a:t>
            </a:r>
            <a:endParaRPr lang="en-US" dirty="0"/>
          </a:p>
          <a:p>
            <a:pPr lvl="1"/>
            <a:r>
              <a:rPr lang="en-US" dirty="0"/>
              <a:t>Tend to be slower</a:t>
            </a:r>
          </a:p>
          <a:p>
            <a:pPr lvl="1"/>
            <a:r>
              <a:rPr lang="en-US" dirty="0"/>
              <a:t>More expensive</a:t>
            </a:r>
          </a:p>
          <a:p>
            <a:pPr lvl="1"/>
            <a:r>
              <a:rPr lang="en-US" dirty="0"/>
              <a:t>Harder to </a:t>
            </a:r>
            <a:r>
              <a:rPr lang="en-US" dirty="0" smtClean="0"/>
              <a:t>manage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77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52600" y="-23207"/>
            <a:ext cx="6019800" cy="6652607"/>
            <a:chOff x="1752600" y="-23207"/>
            <a:chExt cx="6019800" cy="66526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8250" y="6377087"/>
              <a:ext cx="4273550" cy="252313"/>
            </a:xfrm>
            <a:prstGeom prst="rect">
              <a:avLst/>
            </a:prstGeom>
          </p:spPr>
        </p:pic>
        <p:pic>
          <p:nvPicPr>
            <p:cNvPr id="4" name="Picture 3" descr="c08f005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1752600" y="-23207"/>
              <a:ext cx="6019800" cy="6424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9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Virtual LANs (VLANs)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Routers segment networks based on physical location (i.e., the cables connected to it)</a:t>
            </a:r>
          </a:p>
          <a:p>
            <a:r>
              <a:rPr lang="en-US" dirty="0" smtClean="0"/>
              <a:t>Devices in different physical locations may need to access to the same LAN resources</a:t>
            </a:r>
          </a:p>
          <a:p>
            <a:r>
              <a:rPr lang="en-US" dirty="0" smtClean="0"/>
              <a:t>VLANs perform flexible LAN </a:t>
            </a:r>
            <a:r>
              <a:rPr lang="en-US" dirty="0"/>
              <a:t>segmentation </a:t>
            </a:r>
            <a:r>
              <a:rPr lang="en-US" dirty="0" smtClean="0"/>
              <a:t>so that it can based on logical instead of physical design</a:t>
            </a:r>
          </a:p>
          <a:p>
            <a:r>
              <a:rPr lang="en-US" dirty="0" smtClean="0"/>
              <a:t>VLANs are enabled by high-speed layer-3 switches</a:t>
            </a:r>
            <a:endParaRPr lang="en-US" dirty="0"/>
          </a:p>
          <a:p>
            <a:r>
              <a:rPr lang="en-US" dirty="0"/>
              <a:t>Much more complex to manage and typically only used in large networks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980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1143000" y="76200"/>
            <a:ext cx="7696200" cy="11430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Virtual LANs (VLANs)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52600" y="590550"/>
            <a:ext cx="5638800" cy="5929407"/>
            <a:chOff x="1752600" y="590550"/>
            <a:chExt cx="5638800" cy="59294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6248400"/>
              <a:ext cx="5638800" cy="271557"/>
            </a:xfrm>
            <a:prstGeom prst="rect">
              <a:avLst/>
            </a:prstGeom>
          </p:spPr>
        </p:pic>
        <p:pic>
          <p:nvPicPr>
            <p:cNvPr id="5" name="Picture 4" descr="c08f006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2114550" y="590550"/>
              <a:ext cx="4914900" cy="567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0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Virtual LANs (VLANs)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VLAN identified by </a:t>
            </a:r>
            <a:r>
              <a:rPr lang="en-US" b="1" dirty="0" smtClean="0"/>
              <a:t>VLAN ID </a:t>
            </a:r>
            <a:r>
              <a:rPr lang="en-US" dirty="0" smtClean="0"/>
              <a:t>which is mapped to traditional IP subnet</a:t>
            </a:r>
            <a:endParaRPr lang="en-US" b="1" dirty="0" smtClean="0"/>
          </a:p>
          <a:p>
            <a:r>
              <a:rPr lang="en-US" dirty="0" smtClean="0"/>
              <a:t>Each device assigned into a VLAN based on the physical port</a:t>
            </a:r>
          </a:p>
          <a:p>
            <a:r>
              <a:rPr lang="en-US" dirty="0" smtClean="0"/>
              <a:t>VLANs are transparent</a:t>
            </a:r>
          </a:p>
          <a:p>
            <a:r>
              <a:rPr lang="en-US" dirty="0" smtClean="0"/>
              <a:t>Require router or Layer-3 switch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69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Virtual LANs (VLANs)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single-switch example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2700" y="5331373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Layer-3 Switch Ports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28755" y="4035973"/>
            <a:ext cx="0" cy="914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30011" y="4035973"/>
            <a:ext cx="0" cy="914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18567" y="4035973"/>
            <a:ext cx="0" cy="914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94423" y="4035973"/>
            <a:ext cx="0" cy="914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82979" y="4046046"/>
            <a:ext cx="0" cy="914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66417" y="4046046"/>
            <a:ext cx="10236" cy="914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60091" y="4046046"/>
            <a:ext cx="0" cy="914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948644" y="4035973"/>
            <a:ext cx="0" cy="914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934200" y="1905000"/>
            <a:ext cx="1371600" cy="30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VLAN 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34200" y="2420204"/>
            <a:ext cx="13716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VLAN 20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714311" cy="719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33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60156" y="3429000"/>
            <a:ext cx="714311" cy="719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34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48712" y="3429000"/>
            <a:ext cx="714311" cy="7191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</p:pic>
      <p:pic>
        <p:nvPicPr>
          <p:cNvPr id="35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37268" y="3429000"/>
            <a:ext cx="714311" cy="719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36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25824" y="3429000"/>
            <a:ext cx="714311" cy="7191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</p:pic>
      <p:pic>
        <p:nvPicPr>
          <p:cNvPr id="37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14380" y="3429000"/>
            <a:ext cx="714311" cy="7191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</p:pic>
      <p:pic>
        <p:nvPicPr>
          <p:cNvPr id="38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02936" y="3429000"/>
            <a:ext cx="714311" cy="719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39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591489" y="3429000"/>
            <a:ext cx="714311" cy="7191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1206631"/>
              </p:ext>
            </p:extLst>
          </p:nvPr>
        </p:nvGraphicFramePr>
        <p:xfrm>
          <a:off x="1295399" y="4950373"/>
          <a:ext cx="7086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85825"/>
                <a:gridCol w="885825"/>
                <a:gridCol w="885825"/>
                <a:gridCol w="885825"/>
                <a:gridCol w="885825"/>
                <a:gridCol w="885825"/>
                <a:gridCol w="885825"/>
                <a:gridCol w="8858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869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Virtual LANs (VLANs)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352390"/>
            <a:ext cx="7493000" cy="4538823"/>
          </a:xfrm>
        </p:spPr>
        <p:txBody>
          <a:bodyPr/>
          <a:lstStyle/>
          <a:p>
            <a:r>
              <a:rPr lang="en-US" dirty="0" err="1" smtClean="0"/>
              <a:t>Multiswitch</a:t>
            </a:r>
            <a:r>
              <a:rPr lang="en-US" dirty="0" smtClean="0"/>
              <a:t> VLANs</a:t>
            </a:r>
          </a:p>
          <a:p>
            <a:pPr lvl="1"/>
            <a:r>
              <a:rPr lang="en-US" dirty="0" smtClean="0"/>
              <a:t>L3-switches communicate using inter-switch protocols that support VLANs</a:t>
            </a:r>
          </a:p>
          <a:p>
            <a:pPr lvl="1"/>
            <a:r>
              <a:rPr lang="en-US" b="1" dirty="0" smtClean="0"/>
              <a:t>VLAN trunks </a:t>
            </a:r>
            <a:r>
              <a:rPr lang="en-US" dirty="0" smtClean="0"/>
              <a:t>are</a:t>
            </a:r>
            <a:r>
              <a:rPr lang="en-US" b="1" dirty="0" smtClean="0"/>
              <a:t> </a:t>
            </a:r>
            <a:r>
              <a:rPr lang="en-US" dirty="0" smtClean="0"/>
              <a:t>circuits that connect two VLAN switches</a:t>
            </a:r>
          </a:p>
          <a:p>
            <a:pPr lvl="1"/>
            <a:r>
              <a:rPr lang="en-US" b="1" dirty="0" smtClean="0"/>
              <a:t>VLAN tag </a:t>
            </a:r>
            <a:r>
              <a:rPr lang="en-US" dirty="0" smtClean="0"/>
              <a:t>inserted into Ethernet frame (e.g., 802.1Q)  or encapsulates frame (e.g. ISL)</a:t>
            </a:r>
            <a:endParaRPr lang="en-US" b="1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295400" y="5029200"/>
            <a:ext cx="1447800" cy="9906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Destination Address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(6 bytes)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24799" y="5029200"/>
            <a:ext cx="990600" cy="990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CRC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(4 bytes)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8851" y="5029200"/>
            <a:ext cx="1006548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Preamble &amp; Delimiter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(8 bytes)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3200" y="5029200"/>
            <a:ext cx="1472217" cy="990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Source Address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(6 bytes)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199" y="5029200"/>
            <a:ext cx="938818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Type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(2 bytes)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49018" y="5029200"/>
            <a:ext cx="1575781" cy="990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(46-1500 bytes)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15417" y="5029200"/>
            <a:ext cx="1194782" cy="990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802.1Q Header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(2 bytes)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757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</a:p>
          <a:p>
            <a:r>
              <a:rPr lang="en-US" dirty="0" smtClean="0"/>
              <a:t>Architectures</a:t>
            </a:r>
          </a:p>
          <a:p>
            <a:pPr marL="971550" lvl="1" indent="-571500"/>
            <a:r>
              <a:rPr lang="en-US" dirty="0" smtClean="0"/>
              <a:t>Switched Backbone Networks</a:t>
            </a:r>
          </a:p>
          <a:p>
            <a:pPr marL="971550" lvl="1" indent="-571500"/>
            <a:r>
              <a:rPr lang="en-US" dirty="0" smtClean="0"/>
              <a:t>Routed Backbone Networks</a:t>
            </a:r>
          </a:p>
          <a:p>
            <a:pPr marL="971550" lvl="1" indent="-571500"/>
            <a:r>
              <a:rPr lang="en-US" dirty="0" smtClean="0"/>
              <a:t>Virtual LANs (VLANs)</a:t>
            </a:r>
          </a:p>
          <a:p>
            <a:r>
              <a:rPr lang="en-US" dirty="0" smtClean="0"/>
              <a:t>Best Practices</a:t>
            </a:r>
          </a:p>
          <a:p>
            <a:r>
              <a:rPr lang="en-US" dirty="0" smtClean="0"/>
              <a:t>Implications for Management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60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Virtual LANs (VLANs)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848600" cy="444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My Dropbox\Dropbox\CONSULTING\Business Data Comm Slides\Images\L3 swit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00831"/>
            <a:ext cx="914400" cy="6567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My Dropbox\Dropbox\CONSULTING\Business Data Comm Slides\Images\L3 swit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00831"/>
            <a:ext cx="914400" cy="6567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My Dropbox\Dropbox\CONSULTING\Business Data Comm Slides\Images\L3 swit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05400"/>
            <a:ext cx="914400" cy="6567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74031" y="2098396"/>
            <a:ext cx="562422" cy="5662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0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90778" y="1872177"/>
            <a:ext cx="562422" cy="5662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329377"/>
            <a:ext cx="562422" cy="5662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2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257800"/>
            <a:ext cx="562422" cy="5662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14578" y="2612488"/>
            <a:ext cx="562422" cy="5662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Picture 2" descr="D:\My Dropbox\Dropbox\CONSULTING\Business Data Comm Slides\Images\deskt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67189" y="4572000"/>
            <a:ext cx="562422" cy="5662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800000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444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Virtual LANs (VLANs)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More flexible </a:t>
            </a:r>
            <a:r>
              <a:rPr lang="en-US" dirty="0" err="1" smtClean="0"/>
              <a:t>subnetting</a:t>
            </a:r>
            <a:endParaRPr lang="en-US" dirty="0" smtClean="0"/>
          </a:p>
          <a:p>
            <a:pPr lvl="1"/>
            <a:r>
              <a:rPr lang="en-US" dirty="0" smtClean="0"/>
              <a:t>Better managed traffic flow which may lead to faster performance</a:t>
            </a:r>
          </a:p>
          <a:p>
            <a:pPr lvl="1"/>
            <a:r>
              <a:rPr lang="en-US" dirty="0" smtClean="0"/>
              <a:t>Traffic prioritization</a:t>
            </a:r>
          </a:p>
          <a:p>
            <a:pPr lvl="2"/>
            <a:r>
              <a:rPr lang="en-US" dirty="0" smtClean="0"/>
              <a:t>Can include quality of service information in tag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Complex</a:t>
            </a:r>
          </a:p>
          <a:p>
            <a:pPr lvl="1"/>
            <a:r>
              <a:rPr lang="en-US" dirty="0" smtClean="0"/>
              <a:t>May increase management when VLAN memberships change</a:t>
            </a:r>
          </a:p>
          <a:p>
            <a:pPr lvl="1"/>
            <a:r>
              <a:rPr lang="en-US" dirty="0" smtClean="0"/>
              <a:t>Layer 3 switches are more costly than L2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953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Best Practices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Switched has best cost to performance ratio at the distribution layer</a:t>
            </a:r>
          </a:p>
          <a:p>
            <a:pPr lvl="1"/>
            <a:r>
              <a:rPr lang="en-US" dirty="0" smtClean="0"/>
              <a:t>Most organizations use routed at the core layer</a:t>
            </a:r>
          </a:p>
          <a:p>
            <a:pPr lvl="1"/>
            <a:r>
              <a:rPr lang="en-US" dirty="0" smtClean="0"/>
              <a:t>VLANs are becoming more widely used, especially for organizations needing the flexibility</a:t>
            </a:r>
          </a:p>
          <a:p>
            <a:r>
              <a:rPr lang="en-US" dirty="0" smtClean="0"/>
              <a:t>Technologies</a:t>
            </a:r>
          </a:p>
          <a:p>
            <a:pPr lvl="1"/>
            <a:r>
              <a:rPr lang="en-US" dirty="0" smtClean="0"/>
              <a:t>Gigabit Ethernet for distribution layer</a:t>
            </a:r>
          </a:p>
          <a:p>
            <a:pPr lvl="1"/>
            <a:r>
              <a:rPr lang="en-US" dirty="0" smtClean="0"/>
              <a:t>Gigabit Ethernet or faster for core layer</a:t>
            </a:r>
          </a:p>
          <a:p>
            <a:pPr lvl="1"/>
            <a:r>
              <a:rPr lang="en-US" dirty="0" smtClean="0"/>
              <a:t>Redundant devices and connections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46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Best Practices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066800" y="2057399"/>
            <a:ext cx="8056182" cy="3661611"/>
            <a:chOff x="1066800" y="2057399"/>
            <a:chExt cx="8056182" cy="36616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8400" y="5410200"/>
              <a:ext cx="5029200" cy="308810"/>
            </a:xfrm>
            <a:prstGeom prst="rect">
              <a:avLst/>
            </a:prstGeom>
          </p:spPr>
        </p:pic>
        <p:pic>
          <p:nvPicPr>
            <p:cNvPr id="7" name="Picture 6" descr="c08f008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1066800" y="2057399"/>
              <a:ext cx="8056182" cy="3200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78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Backbone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Devices</a:t>
            </a:r>
          </a:p>
          <a:p>
            <a:r>
              <a:rPr lang="en-US" dirty="0" smtClean="0"/>
              <a:t>Circuits</a:t>
            </a:r>
          </a:p>
          <a:p>
            <a:r>
              <a:rPr lang="en-US" dirty="0" smtClean="0"/>
              <a:t>Demand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50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 and necessity of upgrading BNs will grow as demand increases</a:t>
            </a:r>
          </a:p>
          <a:p>
            <a:r>
              <a:rPr lang="en-US" dirty="0" smtClean="0"/>
              <a:t>VLAN backbones provide flexibility and are becoming increasingly popular</a:t>
            </a:r>
          </a:p>
          <a:p>
            <a:r>
              <a:rPr lang="en-US" dirty="0" smtClean="0"/>
              <a:t>As with LANs, Ethernet is now the predominant protocol in BNs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28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Backbone Networks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4930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High-speed network that connects other networks together (LANs, WANs)</a:t>
            </a:r>
          </a:p>
          <a:p>
            <a:r>
              <a:rPr lang="en-US" dirty="0" smtClean="0"/>
              <a:t>Distribution layer BNs connect access LANs</a:t>
            </a:r>
          </a:p>
          <a:p>
            <a:r>
              <a:rPr lang="en-US" dirty="0" smtClean="0"/>
              <a:t>Core layer BNs connect different buildings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02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Backbone </a:t>
            </a:r>
            <a:r>
              <a:rPr lang="en-US" dirty="0"/>
              <a:t>Network Components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498600" y="1676400"/>
            <a:ext cx="74930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Network cables (often fiber for higher data rates)</a:t>
            </a:r>
          </a:p>
          <a:p>
            <a:r>
              <a:rPr lang="en-US" dirty="0" smtClean="0"/>
              <a:t>Switches</a:t>
            </a:r>
          </a:p>
          <a:p>
            <a:pPr lvl="1"/>
            <a:r>
              <a:rPr lang="en-US" b="1" dirty="0" smtClean="0"/>
              <a:t>Layer-2 switches </a:t>
            </a:r>
            <a:r>
              <a:rPr lang="en-US" dirty="0" smtClean="0"/>
              <a:t>are “transparent” devices that do not change messages, only read and forward them (see Ch. 7)</a:t>
            </a:r>
          </a:p>
          <a:p>
            <a:pPr lvl="2"/>
            <a:r>
              <a:rPr lang="en-US" b="1" dirty="0"/>
              <a:t>Managed switches </a:t>
            </a:r>
            <a:r>
              <a:rPr lang="en-US" dirty="0"/>
              <a:t>have configuration options and management features</a:t>
            </a:r>
          </a:p>
          <a:p>
            <a:pPr lvl="3"/>
            <a:r>
              <a:rPr lang="en-US" dirty="0"/>
              <a:t>e.g., spanning tree protocol (STP) or SNMP</a:t>
            </a:r>
          </a:p>
          <a:p>
            <a:pPr lvl="1"/>
            <a:r>
              <a:rPr lang="en-US" b="1" dirty="0" smtClean="0"/>
              <a:t>VLAN switches </a:t>
            </a:r>
            <a:r>
              <a:rPr lang="en-US" dirty="0" smtClean="0"/>
              <a:t>or </a:t>
            </a:r>
            <a:r>
              <a:rPr lang="en-US" b="1" dirty="0"/>
              <a:t>l</a:t>
            </a:r>
            <a:r>
              <a:rPr lang="en-US" b="1" dirty="0" smtClean="0"/>
              <a:t>ayer-3 switches</a:t>
            </a:r>
            <a:r>
              <a:rPr lang="en-US" dirty="0" smtClean="0"/>
              <a:t> are a devices combine the features of Layer-2 switches and routers, primarily for virtual LANs</a:t>
            </a:r>
          </a:p>
        </p:txBody>
      </p:sp>
      <p:pic>
        <p:nvPicPr>
          <p:cNvPr id="4" name="Picture 3" descr="D:\My Dropbox\Dropbox\CONSULTING\Business Data Comm Slides\Images\L3 swit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24400"/>
            <a:ext cx="914400" cy="6567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My Dropbox\Dropbox\CONSULTING\Business Data Comm Slides\Images\swit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914400" cy="6567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692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Backbone </a:t>
            </a:r>
            <a:r>
              <a:rPr lang="en-US" dirty="0"/>
              <a:t>Network Components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676400" y="1600200"/>
            <a:ext cx="7467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Routers</a:t>
            </a:r>
          </a:p>
          <a:p>
            <a:pPr lvl="1"/>
            <a:r>
              <a:rPr lang="en-US" dirty="0" smtClean="0"/>
              <a:t>Network layer devices that connect different networks</a:t>
            </a:r>
          </a:p>
          <a:p>
            <a:pPr lvl="1"/>
            <a:r>
              <a:rPr lang="en-US" dirty="0" smtClean="0"/>
              <a:t>TCP/IP gateways</a:t>
            </a:r>
          </a:p>
          <a:p>
            <a:pPr lvl="1"/>
            <a:r>
              <a:rPr lang="en-US" dirty="0"/>
              <a:t>Not “transparent</a:t>
            </a:r>
            <a:r>
              <a:rPr lang="en-US" dirty="0" smtClean="0"/>
              <a:t>” devices</a:t>
            </a:r>
            <a:endParaRPr lang="en-US" dirty="0"/>
          </a:p>
          <a:p>
            <a:pPr lvl="2"/>
            <a:r>
              <a:rPr lang="en-US" dirty="0" smtClean="0"/>
              <a:t>Messages are passed up to the network layer including stripping off data link </a:t>
            </a:r>
            <a:r>
              <a:rPr lang="en-US" dirty="0"/>
              <a:t>layer </a:t>
            </a:r>
            <a:r>
              <a:rPr lang="en-US" dirty="0" smtClean="0"/>
              <a:t>frames</a:t>
            </a:r>
            <a:endParaRPr lang="en-US" dirty="0"/>
          </a:p>
          <a:p>
            <a:pPr lvl="2"/>
            <a:r>
              <a:rPr lang="en-US" dirty="0"/>
              <a:t>Routers respond to ARP (and </a:t>
            </a:r>
            <a:r>
              <a:rPr lang="en-US" dirty="0" smtClean="0"/>
              <a:t>other </a:t>
            </a:r>
            <a:r>
              <a:rPr lang="en-US" dirty="0"/>
              <a:t>messages)</a:t>
            </a:r>
          </a:p>
          <a:p>
            <a:pPr lvl="1"/>
            <a:r>
              <a:rPr lang="en-US" dirty="0" smtClean="0"/>
              <a:t>Read IP addresses and determine best route</a:t>
            </a:r>
          </a:p>
          <a:p>
            <a:pPr lvl="1"/>
            <a:r>
              <a:rPr lang="en-US" dirty="0" smtClean="0"/>
              <a:t>Routing requires more processing than switches</a:t>
            </a:r>
            <a:endParaRPr lang="en-US" dirty="0"/>
          </a:p>
        </p:txBody>
      </p:sp>
      <p:pic>
        <p:nvPicPr>
          <p:cNvPr id="2050" name="Picture 2" descr="D:\My Dropbox\Dropbox\CONSULTING\Business Data Comm Slides\Images\rou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914400" cy="73301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61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Backbone Network Layers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Separate from the layers of the Internet or OSI models, sections of backbone networks are referred to as three different hierarchical layers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Access layer - </a:t>
            </a:r>
            <a:r>
              <a:rPr lang="en-US" dirty="0" smtClean="0"/>
              <a:t>How users access network (LAN, WLAN)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Distribution layer - </a:t>
            </a:r>
            <a:r>
              <a:rPr lang="en-US" dirty="0" smtClean="0"/>
              <a:t>BN that connects access layer to core layer (within building)</a:t>
            </a:r>
            <a:endParaRPr lang="en-US" b="1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Core layer - </a:t>
            </a:r>
            <a:r>
              <a:rPr lang="en-US" dirty="0" smtClean="0"/>
              <a:t>Connects BNs between buildings and to WAN/Internet</a:t>
            </a:r>
            <a:endParaRPr lang="en-US" b="1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10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Backbone Network Architectures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major types of BNs are based on the devices used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Switched backbones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Routed backbones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Virtual LANs</a:t>
            </a:r>
          </a:p>
          <a:p>
            <a:pPr marL="914400" lvl="1" indent="-457200">
              <a:buFont typeface="+mj-lt"/>
              <a:buAutoNum type="arabicPeriod"/>
            </a:pPr>
            <a:endParaRPr lang="en-US" b="1" dirty="0"/>
          </a:p>
          <a:p>
            <a:pPr marL="548640" indent="-457200"/>
            <a:r>
              <a:rPr lang="en-US" dirty="0" smtClean="0"/>
              <a:t>In practice, it is most common to use a  combination of these architectures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9535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Switched Backbone Networks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common type of BN used in the distribution layer</a:t>
            </a:r>
          </a:p>
          <a:p>
            <a:r>
              <a:rPr lang="en-US" dirty="0" smtClean="0"/>
              <a:t>Uses layer-2 switches</a:t>
            </a:r>
          </a:p>
          <a:p>
            <a:r>
              <a:rPr lang="en-US" dirty="0" smtClean="0"/>
              <a:t>Switches come in different form factors</a:t>
            </a:r>
          </a:p>
          <a:p>
            <a:pPr lvl="1"/>
            <a:r>
              <a:rPr lang="en-US" dirty="0" smtClean="0"/>
              <a:t>Desktop</a:t>
            </a:r>
          </a:p>
          <a:p>
            <a:pPr lvl="1"/>
            <a:r>
              <a:rPr lang="en-US" dirty="0" smtClean="0"/>
              <a:t>Rack-mounted</a:t>
            </a:r>
          </a:p>
          <a:p>
            <a:pPr lvl="1"/>
            <a:r>
              <a:rPr lang="en-US" dirty="0" smtClean="0"/>
              <a:t>Chassis</a:t>
            </a:r>
          </a:p>
          <a:p>
            <a:r>
              <a:rPr lang="en-US" dirty="0" smtClean="0"/>
              <a:t>Star topology</a:t>
            </a:r>
          </a:p>
          <a:p>
            <a:r>
              <a:rPr lang="en-US" dirty="0" smtClean="0"/>
              <a:t>Physical location of devices</a:t>
            </a:r>
          </a:p>
          <a:p>
            <a:pPr lvl="1"/>
            <a:r>
              <a:rPr lang="en-US" dirty="0" smtClean="0"/>
              <a:t>More common to locate centrally in </a:t>
            </a:r>
            <a:r>
              <a:rPr lang="en-US" b="1" dirty="0" smtClean="0"/>
              <a:t>main distribution facility (MDF) </a:t>
            </a:r>
            <a:r>
              <a:rPr lang="en-US" dirty="0" smtClean="0"/>
              <a:t>or other wiring closets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23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6172200"/>
            <a:ext cx="6952727" cy="304800"/>
          </a:xfrm>
          <a:prstGeom prst="rect">
            <a:avLst/>
          </a:prstGeom>
        </p:spPr>
      </p:pic>
      <p:pic>
        <p:nvPicPr>
          <p:cNvPr id="5" name="Picture 4" descr="c08f00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57400" y="62346"/>
            <a:ext cx="5486400" cy="610985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804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tzgerald12e_pp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fitzgerald12e_ppt_template.thmx</Template>
  <TotalTime>2864</TotalTime>
  <Words>825</Words>
  <Application>Microsoft Macintosh PowerPoint</Application>
  <PresentationFormat>On-screen Show (4:3)</PresentationFormat>
  <Paragraphs>173</Paragraphs>
  <Slides>25</Slides>
  <Notes>22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fitzgerald12e_ppt_template</vt:lpstr>
      <vt:lpstr>Business Data Communications &amp; Networking</vt:lpstr>
      <vt:lpstr>Outline</vt:lpstr>
      <vt:lpstr>Backbone Networks</vt:lpstr>
      <vt:lpstr>Backbone Network Components</vt:lpstr>
      <vt:lpstr>Backbone Network Components</vt:lpstr>
      <vt:lpstr>Backbone Network Layers</vt:lpstr>
      <vt:lpstr>Backbone Network Architectures</vt:lpstr>
      <vt:lpstr>Switched Backbone Networks</vt:lpstr>
      <vt:lpstr>Slide 9</vt:lpstr>
      <vt:lpstr>Switched Backbone Networks</vt:lpstr>
      <vt:lpstr>Switched Backbone Networks</vt:lpstr>
      <vt:lpstr>Switched Backbone Networks</vt:lpstr>
      <vt:lpstr>Routed Backbone Networks</vt:lpstr>
      <vt:lpstr>Slide 14</vt:lpstr>
      <vt:lpstr>Virtual LANs (VLANs)</vt:lpstr>
      <vt:lpstr>Virtual LANs (VLANs)</vt:lpstr>
      <vt:lpstr>Virtual LANs (VLANs)</vt:lpstr>
      <vt:lpstr>Virtual LANs (VLANs)</vt:lpstr>
      <vt:lpstr>Virtual LANs (VLANs)</vt:lpstr>
      <vt:lpstr>Virtual LANs (VLANs)</vt:lpstr>
      <vt:lpstr>Virtual LANs (VLANs)</vt:lpstr>
      <vt:lpstr>Best Practices</vt:lpstr>
      <vt:lpstr>Best Practices</vt:lpstr>
      <vt:lpstr>Improving Backbone Performance</vt:lpstr>
      <vt:lpstr>Implications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Wells</dc:creator>
  <cp:lastModifiedBy>Elizabeth Pearson</cp:lastModifiedBy>
  <cp:revision>120</cp:revision>
  <dcterms:created xsi:type="dcterms:W3CDTF">2014-08-04T15:27:49Z</dcterms:created>
  <dcterms:modified xsi:type="dcterms:W3CDTF">2014-08-04T15:51:40Z</dcterms:modified>
</cp:coreProperties>
</file>