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slides/slide1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diagrams/colors1.xml" ContentType="application/vnd.openxmlformats-officedocument.drawingml.diagramColors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diagrams/quickStyle1.xml" ContentType="application/vnd.openxmlformats-officedocument.drawingml.diagramStyl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diagrams/drawing1.xml" ContentType="application/vnd.ms-office.drawingml.diagramDrawing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86" r:id="rId1"/>
  </p:sldMasterIdLst>
  <p:notesMasterIdLst>
    <p:notesMasterId r:id="rId40"/>
  </p:notesMasterIdLst>
  <p:sldIdLst>
    <p:sldId id="283" r:id="rId2"/>
    <p:sldId id="264" r:id="rId3"/>
    <p:sldId id="286" r:id="rId4"/>
    <p:sldId id="358" r:id="rId5"/>
    <p:sldId id="360" r:id="rId6"/>
    <p:sldId id="295" r:id="rId7"/>
    <p:sldId id="298" r:id="rId8"/>
    <p:sldId id="300" r:id="rId9"/>
    <p:sldId id="303" r:id="rId10"/>
    <p:sldId id="304" r:id="rId11"/>
    <p:sldId id="306" r:id="rId12"/>
    <p:sldId id="308" r:id="rId13"/>
    <p:sldId id="312" r:id="rId14"/>
    <p:sldId id="313" r:id="rId15"/>
    <p:sldId id="314" r:id="rId16"/>
    <p:sldId id="316" r:id="rId17"/>
    <p:sldId id="317" r:id="rId18"/>
    <p:sldId id="320" r:id="rId19"/>
    <p:sldId id="325" r:id="rId20"/>
    <p:sldId id="326" r:id="rId21"/>
    <p:sldId id="361" r:id="rId22"/>
    <p:sldId id="362" r:id="rId23"/>
    <p:sldId id="329" r:id="rId24"/>
    <p:sldId id="330" r:id="rId25"/>
    <p:sldId id="331" r:id="rId26"/>
    <p:sldId id="332" r:id="rId27"/>
    <p:sldId id="363" r:id="rId28"/>
    <p:sldId id="364" r:id="rId29"/>
    <p:sldId id="335" r:id="rId30"/>
    <p:sldId id="336" r:id="rId31"/>
    <p:sldId id="339" r:id="rId32"/>
    <p:sldId id="365" r:id="rId33"/>
    <p:sldId id="346" r:id="rId34"/>
    <p:sldId id="349" r:id="rId35"/>
    <p:sldId id="347" r:id="rId36"/>
    <p:sldId id="366" r:id="rId37"/>
    <p:sldId id="353" r:id="rId38"/>
    <p:sldId id="282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Taylor Wells" initials="TM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00000"/>
    <a:srgbClr val="800000"/>
    <a:srgbClr val="F07F09"/>
    <a:srgbClr val="E7E8EA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3781" autoAdjust="0"/>
  </p:normalViewPr>
  <p:slideViewPr>
    <p:cSldViewPr>
      <p:cViewPr varScale="1">
        <p:scale>
          <a:sx n="77" d="100"/>
          <a:sy n="77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commentAuthors" Target="commentAuthor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241E2-F4F9-4533-AB04-0D25754686EC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931DAB-9CFC-43A9-9D2D-91A5F981D5BD}">
      <dgm:prSet phldrT="[Text]"/>
      <dgm:spPr>
        <a:solidFill>
          <a:schemeClr val="accent3">
            <a:alpha val="30000"/>
          </a:schemeClr>
        </a:solidFill>
      </dgm:spPr>
      <dgm:t>
        <a:bodyPr/>
        <a:lstStyle/>
        <a:p>
          <a:r>
            <a:rPr lang="en-US" dirty="0" smtClean="0"/>
            <a:t>Transport</a:t>
          </a:r>
          <a:endParaRPr lang="en-US" dirty="0"/>
        </a:p>
      </dgm:t>
    </dgm:pt>
    <dgm:pt modelId="{ACD8318B-A665-4A51-A946-791F8985260B}" type="parTrans" cxnId="{E0F17DDD-E009-40A4-8868-DA0B1D129E3D}">
      <dgm:prSet/>
      <dgm:spPr/>
      <dgm:t>
        <a:bodyPr/>
        <a:lstStyle/>
        <a:p>
          <a:endParaRPr lang="en-US"/>
        </a:p>
      </dgm:t>
    </dgm:pt>
    <dgm:pt modelId="{2A9E7979-C5D5-489F-86E8-050273EF1923}" type="sibTrans" cxnId="{E0F17DDD-E009-40A4-8868-DA0B1D129E3D}">
      <dgm:prSet/>
      <dgm:spPr/>
      <dgm:t>
        <a:bodyPr/>
        <a:lstStyle/>
        <a:p>
          <a:endParaRPr lang="en-US"/>
        </a:p>
      </dgm:t>
    </dgm:pt>
    <dgm:pt modelId="{3B08CFF9-5BD6-4498-8226-85EF0A1D6E11}">
      <dgm:prSet phldrT="[Text]"/>
      <dgm:spPr>
        <a:solidFill>
          <a:srgbClr val="C00000">
            <a:alpha val="30000"/>
          </a:srgbClr>
        </a:solidFill>
      </dgm:spPr>
      <dgm:t>
        <a:bodyPr/>
        <a:lstStyle/>
        <a:p>
          <a:r>
            <a:rPr lang="en-US" dirty="0" smtClean="0"/>
            <a:t>Network</a:t>
          </a:r>
          <a:endParaRPr lang="en-US" dirty="0"/>
        </a:p>
      </dgm:t>
    </dgm:pt>
    <dgm:pt modelId="{757AF472-CD0A-46AC-BA39-DE70C7F58998}" type="parTrans" cxnId="{BD4D5A4C-FC35-4C28-8B22-4E584BA10E5A}">
      <dgm:prSet/>
      <dgm:spPr/>
      <dgm:t>
        <a:bodyPr/>
        <a:lstStyle/>
        <a:p>
          <a:endParaRPr lang="en-US"/>
        </a:p>
      </dgm:t>
    </dgm:pt>
    <dgm:pt modelId="{999457A8-3737-425E-B4A8-81DF4340722A}" type="sibTrans" cxnId="{BD4D5A4C-FC35-4C28-8B22-4E584BA10E5A}">
      <dgm:prSet/>
      <dgm:spPr/>
      <dgm:t>
        <a:bodyPr/>
        <a:lstStyle/>
        <a:p>
          <a:endParaRPr lang="en-US"/>
        </a:p>
      </dgm:t>
    </dgm:pt>
    <dgm:pt modelId="{8ED62DE0-F1EE-414D-8216-A3D487D7B4AC}">
      <dgm:prSet phldrT="[Text]"/>
      <dgm:spPr>
        <a:solidFill>
          <a:schemeClr val="accent4">
            <a:alpha val="30000"/>
          </a:schemeClr>
        </a:solidFill>
      </dgm:spPr>
      <dgm:t>
        <a:bodyPr/>
        <a:lstStyle/>
        <a:p>
          <a:r>
            <a:rPr lang="en-US" dirty="0" smtClean="0"/>
            <a:t>Data Link</a:t>
          </a:r>
          <a:endParaRPr lang="en-US" dirty="0"/>
        </a:p>
      </dgm:t>
    </dgm:pt>
    <dgm:pt modelId="{97C74AB3-18A3-496B-B3D0-F34E678A1682}" type="parTrans" cxnId="{DF2ABA15-4370-4E1E-8590-897C8DD4857B}">
      <dgm:prSet/>
      <dgm:spPr/>
      <dgm:t>
        <a:bodyPr/>
        <a:lstStyle/>
        <a:p>
          <a:endParaRPr lang="en-US"/>
        </a:p>
      </dgm:t>
    </dgm:pt>
    <dgm:pt modelId="{B5D0B46E-340F-4038-9D68-4D222605B854}" type="sibTrans" cxnId="{DF2ABA15-4370-4E1E-8590-897C8DD4857B}">
      <dgm:prSet/>
      <dgm:spPr/>
      <dgm:t>
        <a:bodyPr/>
        <a:lstStyle/>
        <a:p>
          <a:endParaRPr lang="en-US"/>
        </a:p>
      </dgm:t>
    </dgm:pt>
    <dgm:pt modelId="{5A481099-45E5-4864-B2DE-06BE141C3E7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Physical</a:t>
          </a:r>
          <a:endParaRPr lang="en-US" dirty="0"/>
        </a:p>
      </dgm:t>
    </dgm:pt>
    <dgm:pt modelId="{99E4C331-8BF0-4800-BC11-FD2567BEBBC7}" type="parTrans" cxnId="{65950E75-AF71-40D6-B74F-89DD4EFB3EE2}">
      <dgm:prSet/>
      <dgm:spPr/>
      <dgm:t>
        <a:bodyPr/>
        <a:lstStyle/>
        <a:p>
          <a:endParaRPr lang="en-US"/>
        </a:p>
      </dgm:t>
    </dgm:pt>
    <dgm:pt modelId="{F20B82AA-2CF2-4462-A8CC-E17CFFF69356}" type="sibTrans" cxnId="{65950E75-AF71-40D6-B74F-89DD4EFB3EE2}">
      <dgm:prSet/>
      <dgm:spPr/>
      <dgm:t>
        <a:bodyPr/>
        <a:lstStyle/>
        <a:p>
          <a:endParaRPr lang="en-US"/>
        </a:p>
      </dgm:t>
    </dgm:pt>
    <dgm:pt modelId="{E3F762E1-BAA6-44C0-A721-A0712DC93618}">
      <dgm:prSet phldrT="[Text]"/>
      <dgm:spPr>
        <a:solidFill>
          <a:schemeClr val="accent1">
            <a:hueOff val="0"/>
            <a:satOff val="0"/>
            <a:lumOff val="0"/>
            <a:alpha val="30000"/>
          </a:schemeClr>
        </a:solidFill>
      </dgm:spPr>
      <dgm:t>
        <a:bodyPr/>
        <a:lstStyle/>
        <a:p>
          <a:r>
            <a:rPr lang="en-US" dirty="0" smtClean="0"/>
            <a:t>Application</a:t>
          </a:r>
          <a:endParaRPr lang="en-US" dirty="0"/>
        </a:p>
      </dgm:t>
    </dgm:pt>
    <dgm:pt modelId="{D79FD09B-2DC7-4D82-8EB5-6227A5B9BEBE}" type="sibTrans" cxnId="{BE700778-62A3-479D-B756-908D0B1B76E7}">
      <dgm:prSet/>
      <dgm:spPr/>
      <dgm:t>
        <a:bodyPr/>
        <a:lstStyle/>
        <a:p>
          <a:endParaRPr lang="en-US"/>
        </a:p>
      </dgm:t>
    </dgm:pt>
    <dgm:pt modelId="{D2001C10-FE80-495B-BF20-2C1BA4246C88}" type="parTrans" cxnId="{BE700778-62A3-479D-B756-908D0B1B76E7}">
      <dgm:prSet/>
      <dgm:spPr/>
      <dgm:t>
        <a:bodyPr/>
        <a:lstStyle/>
        <a:p>
          <a:endParaRPr lang="en-US"/>
        </a:p>
      </dgm:t>
    </dgm:pt>
    <dgm:pt modelId="{4E9ABC2C-B88B-407F-9767-F830AD368DBD}" type="pres">
      <dgm:prSet presAssocID="{42E241E2-F4F9-4533-AB04-0D25754686E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8DE0D9C-B83B-4383-A215-A650275BAC90}" type="pres">
      <dgm:prSet presAssocID="{E3F762E1-BAA6-44C0-A721-A0712DC93618}" presName="vertOne" presStyleCnt="0"/>
      <dgm:spPr/>
      <dgm:t>
        <a:bodyPr/>
        <a:lstStyle/>
        <a:p>
          <a:endParaRPr lang="en-US"/>
        </a:p>
      </dgm:t>
    </dgm:pt>
    <dgm:pt modelId="{18878F00-7696-4E35-B5EA-02E4CF9CA623}" type="pres">
      <dgm:prSet presAssocID="{E3F762E1-BAA6-44C0-A721-A0712DC93618}" presName="txOne" presStyleLbl="node0" presStyleIdx="0" presStyleCnt="1" custScaleY="104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7E8A69-AFD0-4DE6-BDF4-02015FDA9A42}" type="pres">
      <dgm:prSet presAssocID="{E3F762E1-BAA6-44C0-A721-A0712DC93618}" presName="parTransOne" presStyleCnt="0"/>
      <dgm:spPr/>
      <dgm:t>
        <a:bodyPr/>
        <a:lstStyle/>
        <a:p>
          <a:endParaRPr lang="en-US"/>
        </a:p>
      </dgm:t>
    </dgm:pt>
    <dgm:pt modelId="{6BFBB280-8126-4858-9B7C-8CE8EFCB7163}" type="pres">
      <dgm:prSet presAssocID="{E3F762E1-BAA6-44C0-A721-A0712DC93618}" presName="horzOne" presStyleCnt="0"/>
      <dgm:spPr/>
      <dgm:t>
        <a:bodyPr/>
        <a:lstStyle/>
        <a:p>
          <a:endParaRPr lang="en-US"/>
        </a:p>
      </dgm:t>
    </dgm:pt>
    <dgm:pt modelId="{9B6EDE8F-A181-4638-A66C-11FAEC62BF4C}" type="pres">
      <dgm:prSet presAssocID="{BF931DAB-9CFC-43A9-9D2D-91A5F981D5BD}" presName="vertTwo" presStyleCnt="0"/>
      <dgm:spPr/>
      <dgm:t>
        <a:bodyPr/>
        <a:lstStyle/>
        <a:p>
          <a:endParaRPr lang="en-US"/>
        </a:p>
      </dgm:t>
    </dgm:pt>
    <dgm:pt modelId="{A3289771-A1BD-42A3-A4CD-1041592FCC70}" type="pres">
      <dgm:prSet presAssocID="{BF931DAB-9CFC-43A9-9D2D-91A5F981D5BD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7F4820-C4AA-4E45-B3B8-FF89758FFBBB}" type="pres">
      <dgm:prSet presAssocID="{BF931DAB-9CFC-43A9-9D2D-91A5F981D5BD}" presName="parTransTwo" presStyleCnt="0"/>
      <dgm:spPr/>
      <dgm:t>
        <a:bodyPr/>
        <a:lstStyle/>
        <a:p>
          <a:endParaRPr lang="en-US"/>
        </a:p>
      </dgm:t>
    </dgm:pt>
    <dgm:pt modelId="{47039015-D6A0-40ED-931B-03F84BE00199}" type="pres">
      <dgm:prSet presAssocID="{BF931DAB-9CFC-43A9-9D2D-91A5F981D5BD}" presName="horzTwo" presStyleCnt="0"/>
      <dgm:spPr/>
      <dgm:t>
        <a:bodyPr/>
        <a:lstStyle/>
        <a:p>
          <a:endParaRPr lang="en-US"/>
        </a:p>
      </dgm:t>
    </dgm:pt>
    <dgm:pt modelId="{F594727B-C531-40DE-9001-87AD7C51F362}" type="pres">
      <dgm:prSet presAssocID="{3B08CFF9-5BD6-4498-8226-85EF0A1D6E11}" presName="vertThree" presStyleCnt="0"/>
      <dgm:spPr/>
      <dgm:t>
        <a:bodyPr/>
        <a:lstStyle/>
        <a:p>
          <a:endParaRPr lang="en-US"/>
        </a:p>
      </dgm:t>
    </dgm:pt>
    <dgm:pt modelId="{E5E48DC3-0B93-48A2-817D-76B763F8D6AA}" type="pres">
      <dgm:prSet presAssocID="{3B08CFF9-5BD6-4498-8226-85EF0A1D6E11}" presName="txThre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D2317A-D3ED-429A-A6D4-667316AB65E1}" type="pres">
      <dgm:prSet presAssocID="{3B08CFF9-5BD6-4498-8226-85EF0A1D6E11}" presName="parTransThree" presStyleCnt="0"/>
      <dgm:spPr/>
      <dgm:t>
        <a:bodyPr/>
        <a:lstStyle/>
        <a:p>
          <a:endParaRPr lang="en-US"/>
        </a:p>
      </dgm:t>
    </dgm:pt>
    <dgm:pt modelId="{1E15EAF2-0FE3-4FF9-BC88-159DE905C949}" type="pres">
      <dgm:prSet presAssocID="{3B08CFF9-5BD6-4498-8226-85EF0A1D6E11}" presName="horzThree" presStyleCnt="0"/>
      <dgm:spPr/>
      <dgm:t>
        <a:bodyPr/>
        <a:lstStyle/>
        <a:p>
          <a:endParaRPr lang="en-US"/>
        </a:p>
      </dgm:t>
    </dgm:pt>
    <dgm:pt modelId="{C9B486DB-A573-4072-BAB4-2905D7A5E691}" type="pres">
      <dgm:prSet presAssocID="{8ED62DE0-F1EE-414D-8216-A3D487D7B4AC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C70DCD-9B87-4BB4-89A8-F62B33A5878E}" type="pres">
      <dgm:prSet presAssocID="{8ED62DE0-F1EE-414D-8216-A3D487D7B4AC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5976C7-4028-4673-8352-7D8D86985A0A}" type="pres">
      <dgm:prSet presAssocID="{8ED62DE0-F1EE-414D-8216-A3D487D7B4AC}" presName="parTransFour" presStyleCnt="0"/>
      <dgm:spPr/>
      <dgm:t>
        <a:bodyPr/>
        <a:lstStyle/>
        <a:p>
          <a:endParaRPr lang="en-US"/>
        </a:p>
      </dgm:t>
    </dgm:pt>
    <dgm:pt modelId="{80DFB156-8F5D-4F4B-9370-9DCB90BCA5BD}" type="pres">
      <dgm:prSet presAssocID="{8ED62DE0-F1EE-414D-8216-A3D487D7B4AC}" presName="horzFour" presStyleCnt="0"/>
      <dgm:spPr/>
      <dgm:t>
        <a:bodyPr/>
        <a:lstStyle/>
        <a:p>
          <a:endParaRPr lang="en-US"/>
        </a:p>
      </dgm:t>
    </dgm:pt>
    <dgm:pt modelId="{A072C765-82F3-4E80-8D84-ECD6622FBD7A}" type="pres">
      <dgm:prSet presAssocID="{5A481099-45E5-4864-B2DE-06BE141C3E73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CC3988-F828-4B78-ADEF-FB6C815591F0}" type="pres">
      <dgm:prSet presAssocID="{5A481099-45E5-4864-B2DE-06BE141C3E73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64A7B5-B40A-405B-949F-F2E0FCE4CC6B}" type="pres">
      <dgm:prSet presAssocID="{5A481099-45E5-4864-B2DE-06BE141C3E73}" presName="horzFour" presStyleCnt="0"/>
      <dgm:spPr/>
      <dgm:t>
        <a:bodyPr/>
        <a:lstStyle/>
        <a:p>
          <a:endParaRPr lang="en-US"/>
        </a:p>
      </dgm:t>
    </dgm:pt>
  </dgm:ptLst>
  <dgm:cxnLst>
    <dgm:cxn modelId="{E595CA52-7219-4324-A61A-5494E7465A34}" type="presOf" srcId="{5A481099-45E5-4864-B2DE-06BE141C3E73}" destId="{0ECC3988-F828-4B78-ADEF-FB6C815591F0}" srcOrd="0" destOrd="0" presId="urn:microsoft.com/office/officeart/2005/8/layout/hierarchy4"/>
    <dgm:cxn modelId="{E0F17DDD-E009-40A4-8868-DA0B1D129E3D}" srcId="{E3F762E1-BAA6-44C0-A721-A0712DC93618}" destId="{BF931DAB-9CFC-43A9-9D2D-91A5F981D5BD}" srcOrd="0" destOrd="0" parTransId="{ACD8318B-A665-4A51-A946-791F8985260B}" sibTransId="{2A9E7979-C5D5-489F-86E8-050273EF1923}"/>
    <dgm:cxn modelId="{65950E75-AF71-40D6-B74F-89DD4EFB3EE2}" srcId="{8ED62DE0-F1EE-414D-8216-A3D487D7B4AC}" destId="{5A481099-45E5-4864-B2DE-06BE141C3E73}" srcOrd="0" destOrd="0" parTransId="{99E4C331-8BF0-4800-BC11-FD2567BEBBC7}" sibTransId="{F20B82AA-2CF2-4462-A8CC-E17CFFF69356}"/>
    <dgm:cxn modelId="{FB9C8ED1-26A5-42EB-9575-2E9EC2E83352}" type="presOf" srcId="{8ED62DE0-F1EE-414D-8216-A3D487D7B4AC}" destId="{DFC70DCD-9B87-4BB4-89A8-F62B33A5878E}" srcOrd="0" destOrd="0" presId="urn:microsoft.com/office/officeart/2005/8/layout/hierarchy4"/>
    <dgm:cxn modelId="{5FF3979A-3394-4B78-9EE7-0D308527EA45}" type="presOf" srcId="{42E241E2-F4F9-4533-AB04-0D25754686EC}" destId="{4E9ABC2C-B88B-407F-9767-F830AD368DBD}" srcOrd="0" destOrd="0" presId="urn:microsoft.com/office/officeart/2005/8/layout/hierarchy4"/>
    <dgm:cxn modelId="{DF2ABA15-4370-4E1E-8590-897C8DD4857B}" srcId="{3B08CFF9-5BD6-4498-8226-85EF0A1D6E11}" destId="{8ED62DE0-F1EE-414D-8216-A3D487D7B4AC}" srcOrd="0" destOrd="0" parTransId="{97C74AB3-18A3-496B-B3D0-F34E678A1682}" sibTransId="{B5D0B46E-340F-4038-9D68-4D222605B854}"/>
    <dgm:cxn modelId="{BD4D5A4C-FC35-4C28-8B22-4E584BA10E5A}" srcId="{BF931DAB-9CFC-43A9-9D2D-91A5F981D5BD}" destId="{3B08CFF9-5BD6-4498-8226-85EF0A1D6E11}" srcOrd="0" destOrd="0" parTransId="{757AF472-CD0A-46AC-BA39-DE70C7F58998}" sibTransId="{999457A8-3737-425E-B4A8-81DF4340722A}"/>
    <dgm:cxn modelId="{57F5CD06-185A-423A-A27D-6B45FBCBBC56}" type="presOf" srcId="{BF931DAB-9CFC-43A9-9D2D-91A5F981D5BD}" destId="{A3289771-A1BD-42A3-A4CD-1041592FCC70}" srcOrd="0" destOrd="0" presId="urn:microsoft.com/office/officeart/2005/8/layout/hierarchy4"/>
    <dgm:cxn modelId="{3D454C2D-FD2F-4656-924B-26F42585C038}" type="presOf" srcId="{E3F762E1-BAA6-44C0-A721-A0712DC93618}" destId="{18878F00-7696-4E35-B5EA-02E4CF9CA623}" srcOrd="0" destOrd="0" presId="urn:microsoft.com/office/officeart/2005/8/layout/hierarchy4"/>
    <dgm:cxn modelId="{D202674D-61E3-4F85-9BCC-591638D6895E}" type="presOf" srcId="{3B08CFF9-5BD6-4498-8226-85EF0A1D6E11}" destId="{E5E48DC3-0B93-48A2-817D-76B763F8D6AA}" srcOrd="0" destOrd="0" presId="urn:microsoft.com/office/officeart/2005/8/layout/hierarchy4"/>
    <dgm:cxn modelId="{BE700778-62A3-479D-B756-908D0B1B76E7}" srcId="{42E241E2-F4F9-4533-AB04-0D25754686EC}" destId="{E3F762E1-BAA6-44C0-A721-A0712DC93618}" srcOrd="0" destOrd="0" parTransId="{D2001C10-FE80-495B-BF20-2C1BA4246C88}" sibTransId="{D79FD09B-2DC7-4D82-8EB5-6227A5B9BEBE}"/>
    <dgm:cxn modelId="{5885FA31-00BD-43C7-B90D-AB267A787B0E}" type="presParOf" srcId="{4E9ABC2C-B88B-407F-9767-F830AD368DBD}" destId="{78DE0D9C-B83B-4383-A215-A650275BAC90}" srcOrd="0" destOrd="0" presId="urn:microsoft.com/office/officeart/2005/8/layout/hierarchy4"/>
    <dgm:cxn modelId="{D1FDD02D-F2D7-4351-AE1E-D70940D000B3}" type="presParOf" srcId="{78DE0D9C-B83B-4383-A215-A650275BAC90}" destId="{18878F00-7696-4E35-B5EA-02E4CF9CA623}" srcOrd="0" destOrd="0" presId="urn:microsoft.com/office/officeart/2005/8/layout/hierarchy4"/>
    <dgm:cxn modelId="{940B4806-3C1E-44EB-AB1F-94061B87C79B}" type="presParOf" srcId="{78DE0D9C-B83B-4383-A215-A650275BAC90}" destId="{337E8A69-AFD0-4DE6-BDF4-02015FDA9A42}" srcOrd="1" destOrd="0" presId="urn:microsoft.com/office/officeart/2005/8/layout/hierarchy4"/>
    <dgm:cxn modelId="{89760C78-7E1F-4692-8CCD-34FC767E7DCE}" type="presParOf" srcId="{78DE0D9C-B83B-4383-A215-A650275BAC90}" destId="{6BFBB280-8126-4858-9B7C-8CE8EFCB7163}" srcOrd="2" destOrd="0" presId="urn:microsoft.com/office/officeart/2005/8/layout/hierarchy4"/>
    <dgm:cxn modelId="{727F857E-926D-474C-89A7-5230DA57D666}" type="presParOf" srcId="{6BFBB280-8126-4858-9B7C-8CE8EFCB7163}" destId="{9B6EDE8F-A181-4638-A66C-11FAEC62BF4C}" srcOrd="0" destOrd="0" presId="urn:microsoft.com/office/officeart/2005/8/layout/hierarchy4"/>
    <dgm:cxn modelId="{C94DE75A-C583-4851-BD5B-A562C9C8A2BA}" type="presParOf" srcId="{9B6EDE8F-A181-4638-A66C-11FAEC62BF4C}" destId="{A3289771-A1BD-42A3-A4CD-1041592FCC70}" srcOrd="0" destOrd="0" presId="urn:microsoft.com/office/officeart/2005/8/layout/hierarchy4"/>
    <dgm:cxn modelId="{44BD82EC-C462-4DCD-A56D-14906FCD515E}" type="presParOf" srcId="{9B6EDE8F-A181-4638-A66C-11FAEC62BF4C}" destId="{E17F4820-C4AA-4E45-B3B8-FF89758FFBBB}" srcOrd="1" destOrd="0" presId="urn:microsoft.com/office/officeart/2005/8/layout/hierarchy4"/>
    <dgm:cxn modelId="{2A3756A0-4A08-4C10-9006-7BEAC63ABDCA}" type="presParOf" srcId="{9B6EDE8F-A181-4638-A66C-11FAEC62BF4C}" destId="{47039015-D6A0-40ED-931B-03F84BE00199}" srcOrd="2" destOrd="0" presId="urn:microsoft.com/office/officeart/2005/8/layout/hierarchy4"/>
    <dgm:cxn modelId="{9AD91B36-EC89-4087-BEC2-A354631ADA9F}" type="presParOf" srcId="{47039015-D6A0-40ED-931B-03F84BE00199}" destId="{F594727B-C531-40DE-9001-87AD7C51F362}" srcOrd="0" destOrd="0" presId="urn:microsoft.com/office/officeart/2005/8/layout/hierarchy4"/>
    <dgm:cxn modelId="{4B341933-11E1-418D-ACEB-1581587C324B}" type="presParOf" srcId="{F594727B-C531-40DE-9001-87AD7C51F362}" destId="{E5E48DC3-0B93-48A2-817D-76B763F8D6AA}" srcOrd="0" destOrd="0" presId="urn:microsoft.com/office/officeart/2005/8/layout/hierarchy4"/>
    <dgm:cxn modelId="{C7621CF9-1495-42D6-897C-7EDC4AC6FAE5}" type="presParOf" srcId="{F594727B-C531-40DE-9001-87AD7C51F362}" destId="{C1D2317A-D3ED-429A-A6D4-667316AB65E1}" srcOrd="1" destOrd="0" presId="urn:microsoft.com/office/officeart/2005/8/layout/hierarchy4"/>
    <dgm:cxn modelId="{24C2DCE2-F8D0-4D25-94E9-723B0DEDFE66}" type="presParOf" srcId="{F594727B-C531-40DE-9001-87AD7C51F362}" destId="{1E15EAF2-0FE3-4FF9-BC88-159DE905C949}" srcOrd="2" destOrd="0" presId="urn:microsoft.com/office/officeart/2005/8/layout/hierarchy4"/>
    <dgm:cxn modelId="{2289AB68-BDDA-4002-AEFE-A72F644F8999}" type="presParOf" srcId="{1E15EAF2-0FE3-4FF9-BC88-159DE905C949}" destId="{C9B486DB-A573-4072-BAB4-2905D7A5E691}" srcOrd="0" destOrd="0" presId="urn:microsoft.com/office/officeart/2005/8/layout/hierarchy4"/>
    <dgm:cxn modelId="{BD91999B-43B6-48EC-8BF4-2CACDB38DCAC}" type="presParOf" srcId="{C9B486DB-A573-4072-BAB4-2905D7A5E691}" destId="{DFC70DCD-9B87-4BB4-89A8-F62B33A5878E}" srcOrd="0" destOrd="0" presId="urn:microsoft.com/office/officeart/2005/8/layout/hierarchy4"/>
    <dgm:cxn modelId="{81CF2FDB-2AF3-46D0-BD57-131EAEBA5A1D}" type="presParOf" srcId="{C9B486DB-A573-4072-BAB4-2905D7A5E691}" destId="{8D5976C7-4028-4673-8352-7D8D86985A0A}" srcOrd="1" destOrd="0" presId="urn:microsoft.com/office/officeart/2005/8/layout/hierarchy4"/>
    <dgm:cxn modelId="{3E836D7D-6697-4A39-BB32-31896DB980C0}" type="presParOf" srcId="{C9B486DB-A573-4072-BAB4-2905D7A5E691}" destId="{80DFB156-8F5D-4F4B-9370-9DCB90BCA5BD}" srcOrd="2" destOrd="0" presId="urn:microsoft.com/office/officeart/2005/8/layout/hierarchy4"/>
    <dgm:cxn modelId="{5E7CEC92-B09A-4743-9A6A-0D0D575C3D16}" type="presParOf" srcId="{80DFB156-8F5D-4F4B-9370-9DCB90BCA5BD}" destId="{A072C765-82F3-4E80-8D84-ECD6622FBD7A}" srcOrd="0" destOrd="0" presId="urn:microsoft.com/office/officeart/2005/8/layout/hierarchy4"/>
    <dgm:cxn modelId="{B76FAD1F-E47F-4BBA-B49A-80C1A8C6ED91}" type="presParOf" srcId="{A072C765-82F3-4E80-8D84-ECD6622FBD7A}" destId="{0ECC3988-F828-4B78-ADEF-FB6C815591F0}" srcOrd="0" destOrd="0" presId="urn:microsoft.com/office/officeart/2005/8/layout/hierarchy4"/>
    <dgm:cxn modelId="{DEEFCDBA-C1A9-42A2-8C0D-DD3388F4A774}" type="presParOf" srcId="{A072C765-82F3-4E80-8D84-ECD6622FBD7A}" destId="{D864A7B5-B40A-405B-949F-F2E0FCE4CC6B}" srcOrd="1" destOrd="0" presId="urn:microsoft.com/office/officeart/2005/8/layout/hierarchy4"/>
  </dgm:cxnLst>
  <dgm:bg/>
  <dgm:whole/>
  <dgm:extLst>
    <a:ext uri="{C62137D5-CB1D-491B-B009-E17868A290BF}">
      <dgm14:recolorImg xmlns="" xmlns:dgm="http://schemas.openxmlformats.org/drawingml/2006/diagram" xmlns:a="http://schemas.openxmlformats.org/drawingml/2006/main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878F00-7696-4E35-B5EA-02E4CF9CA623}">
      <dsp:nvSpPr>
        <dsp:cNvPr id="0" name=""/>
        <dsp:cNvSpPr/>
      </dsp:nvSpPr>
      <dsp:spPr>
        <a:xfrm>
          <a:off x="1525" y="354"/>
          <a:ext cx="3121149" cy="8446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Application</a:t>
          </a:r>
          <a:endParaRPr lang="en-US" sz="3600" kern="1200" dirty="0"/>
        </a:p>
      </dsp:txBody>
      <dsp:txXfrm>
        <a:off x="1525" y="354"/>
        <a:ext cx="3121149" cy="844613"/>
      </dsp:txXfrm>
    </dsp:sp>
    <dsp:sp modelId="{A3289771-A1BD-42A3-A4CD-1041592FCC70}">
      <dsp:nvSpPr>
        <dsp:cNvPr id="0" name=""/>
        <dsp:cNvSpPr/>
      </dsp:nvSpPr>
      <dsp:spPr>
        <a:xfrm>
          <a:off x="1525" y="878541"/>
          <a:ext cx="3121149" cy="808799"/>
        </a:xfrm>
        <a:prstGeom prst="roundRect">
          <a:avLst>
            <a:gd name="adj" fmla="val 10000"/>
          </a:avLst>
        </a:prstGeom>
        <a:solidFill>
          <a:schemeClr val="accent3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Transport</a:t>
          </a:r>
          <a:endParaRPr lang="en-US" sz="3500" kern="1200" dirty="0"/>
        </a:p>
      </dsp:txBody>
      <dsp:txXfrm>
        <a:off x="1525" y="878541"/>
        <a:ext cx="3121149" cy="808799"/>
      </dsp:txXfrm>
    </dsp:sp>
    <dsp:sp modelId="{E5E48DC3-0B93-48A2-817D-76B763F8D6AA}">
      <dsp:nvSpPr>
        <dsp:cNvPr id="0" name=""/>
        <dsp:cNvSpPr/>
      </dsp:nvSpPr>
      <dsp:spPr>
        <a:xfrm>
          <a:off x="1525" y="1720913"/>
          <a:ext cx="3121149" cy="808799"/>
        </a:xfrm>
        <a:prstGeom prst="roundRect">
          <a:avLst>
            <a:gd name="adj" fmla="val 10000"/>
          </a:avLst>
        </a:prstGeom>
        <a:solidFill>
          <a:srgbClr val="C00000">
            <a:alpha val="3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Network</a:t>
          </a:r>
          <a:endParaRPr lang="en-US" sz="3500" kern="1200" dirty="0"/>
        </a:p>
      </dsp:txBody>
      <dsp:txXfrm>
        <a:off x="1525" y="1720913"/>
        <a:ext cx="3121149" cy="808799"/>
      </dsp:txXfrm>
    </dsp:sp>
    <dsp:sp modelId="{DFC70DCD-9B87-4BB4-89A8-F62B33A5878E}">
      <dsp:nvSpPr>
        <dsp:cNvPr id="0" name=""/>
        <dsp:cNvSpPr/>
      </dsp:nvSpPr>
      <dsp:spPr>
        <a:xfrm>
          <a:off x="1525" y="2563286"/>
          <a:ext cx="3121149" cy="808799"/>
        </a:xfrm>
        <a:prstGeom prst="roundRect">
          <a:avLst>
            <a:gd name="adj" fmla="val 10000"/>
          </a:avLst>
        </a:prstGeom>
        <a:solidFill>
          <a:schemeClr val="accent4">
            <a:alpha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Data Link</a:t>
          </a:r>
          <a:endParaRPr lang="en-US" sz="3500" kern="1200" dirty="0"/>
        </a:p>
      </dsp:txBody>
      <dsp:txXfrm>
        <a:off x="1525" y="2563286"/>
        <a:ext cx="3121149" cy="808799"/>
      </dsp:txXfrm>
    </dsp:sp>
    <dsp:sp modelId="{0ECC3988-F828-4B78-ADEF-FB6C815591F0}">
      <dsp:nvSpPr>
        <dsp:cNvPr id="0" name=""/>
        <dsp:cNvSpPr/>
      </dsp:nvSpPr>
      <dsp:spPr>
        <a:xfrm>
          <a:off x="1525" y="3405658"/>
          <a:ext cx="3121149" cy="808799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Physical</a:t>
          </a:r>
          <a:endParaRPr lang="en-US" sz="3500" kern="1200" dirty="0"/>
        </a:p>
      </dsp:txBody>
      <dsp:txXfrm>
        <a:off x="1525" y="3405658"/>
        <a:ext cx="3121149" cy="8087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A3DC9-E7C0-4C83-BE0C-072B1AD98492}" type="datetimeFigureOut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B088E-5FF9-4C46-8F02-60985A09C9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713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3530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650138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0924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r>
              <a:rPr lang="en-US" dirty="0" smtClean="0"/>
              <a:t>License: Public Domain</a:t>
            </a:r>
          </a:p>
          <a:p>
            <a:pPr marL="171430" indent="-171430">
              <a:buFontTx/>
              <a:buChar char="-"/>
            </a:pPr>
            <a:r>
              <a:rPr lang="en-US" dirty="0" smtClean="0"/>
              <a:t>URL: http://commons.wikimedia.org/wiki/File:UTP_cable.jpg</a:t>
            </a:r>
          </a:p>
          <a:p>
            <a:pPr marL="171430" indent="-171430">
              <a:buFontTx/>
              <a:buChar char="-"/>
            </a:pPr>
            <a:r>
              <a:rPr lang="en-US" dirty="0" smtClean="0"/>
              <a:t>Author: </a:t>
            </a:r>
            <a:r>
              <a:rPr lang="en-US" dirty="0" err="1" smtClean="0"/>
              <a:t>Baran</a:t>
            </a:r>
            <a:r>
              <a:rPr lang="en-US" dirty="0" smtClean="0"/>
              <a:t> Ivo</a:t>
            </a:r>
          </a:p>
          <a:p>
            <a:pPr marL="171430" indent="-171430">
              <a:buFontTx/>
              <a:buChar char="-"/>
            </a:pPr>
            <a:endParaRPr lang="en-US" dirty="0" smtClean="0"/>
          </a:p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License: CC By</a:t>
            </a:r>
          </a:p>
          <a:p>
            <a:r>
              <a:rPr lang="en-US" dirty="0" smtClean="0"/>
              <a:t>URL: http://commons.wikimedia.org/wiki/File:MultimodeFiber.JPG</a:t>
            </a:r>
          </a:p>
          <a:p>
            <a:r>
              <a:rPr lang="en-US" dirty="0" smtClean="0"/>
              <a:t>Author: </a:t>
            </a:r>
            <a:r>
              <a:rPr lang="en-US" dirty="0" err="1" smtClean="0"/>
              <a:t>Hhedeshian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0" indent="-17143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2B914-48BB-475B-A202-AD7A218680A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2143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048001"/>
            <a:ext cx="5867401" cy="1219200"/>
          </a:xfr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100000">
                <a:srgbClr val="4F9A26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314702" y="1028697"/>
            <a:ext cx="2590800" cy="90678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76200" y="0"/>
            <a:ext cx="19812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892175"/>
            <a:ext cx="5334000" cy="1470025"/>
          </a:xfrm>
        </p:spPr>
        <p:txBody>
          <a:bodyPr/>
          <a:lstStyle>
            <a:lvl1pPr algn="r">
              <a:defRPr b="1" cap="small" baseline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A2E7-0FDB-4186-9D26-97C4CC824E1E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76200" y="4244339"/>
            <a:ext cx="922020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2993035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715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FitzGerald ● Dennis ● </a:t>
            </a:r>
            <a:r>
              <a:rPr lang="en-US" sz="2400" dirty="0" err="1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Durcikova</a:t>
            </a:r>
            <a:endParaRPr lang="en-US" sz="2400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40526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Taylor M. Wells: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Business Administration,</a:t>
            </a:r>
            <a:r>
              <a:rPr lang="en-US" sz="1400" baseline="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California State University, Sacramento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214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3050"/>
            <a:ext cx="28956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0"/>
            <a:ext cx="28956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A5150-CF06-4AD8-8944-B189DBC51C68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66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3FAE-10D9-4A94-8388-3DE05156750F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5568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6C1B1-FC03-4145-9E71-78044F2CC810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0141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48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0B6CC-50DD-4DA2-911C-582AD7A846A1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800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ECDA-192D-487F-AC03-2DA9A0B03F4A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5400000">
            <a:off x="4381500" y="-4381500"/>
            <a:ext cx="381000" cy="9144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10009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ECDA-192D-487F-AC03-2DA9A0B03F4A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1213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65A9A"/>
              </a:buClr>
              <a:defRPr/>
            </a:lvl1pPr>
            <a:lvl2pPr>
              <a:buClr>
                <a:srgbClr val="265A9A"/>
              </a:buClr>
              <a:defRPr/>
            </a:lvl2pPr>
            <a:lvl3pPr>
              <a:buClr>
                <a:srgbClr val="265A9A"/>
              </a:buClr>
              <a:defRPr/>
            </a:lvl3pPr>
            <a:lvl4pPr>
              <a:buClr>
                <a:srgbClr val="265A9A"/>
              </a:buClr>
              <a:defRPr/>
            </a:lvl4pPr>
            <a:lvl5pPr>
              <a:buClr>
                <a:srgbClr val="265A9A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01EB4-7C1B-462C-A108-7D4B8C9CBA3E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510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8C7B-F7C8-4CFE-816F-F8DCFF23971D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75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246AC-D30D-40E4-A44B-BC976AC11A64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042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44" y="1646238"/>
            <a:ext cx="3771856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9700" y="1646238"/>
            <a:ext cx="36195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CCC5-6CB9-4D1A-A64B-346762545474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3"/>
          </p:nvPr>
        </p:nvSpPr>
        <p:spPr>
          <a:xfrm>
            <a:off x="11430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362200"/>
            <a:ext cx="38100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990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9319-95C9-4E73-B59A-7711AAC21179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68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C7B7-6FFF-42DB-84AA-FC5173E54786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1D335-F193-4775-ABEB-04291726CE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1336" y="0"/>
            <a:ext cx="1088136" cy="6858000"/>
          </a:xfrm>
          <a:prstGeom prst="rect">
            <a:avLst/>
          </a:prstGeom>
          <a:gradFill flip="none" rotWithShape="1">
            <a:gsLst>
              <a:gs pos="0">
                <a:srgbClr val="4F9A26">
                  <a:shade val="30000"/>
                  <a:satMod val="115000"/>
                </a:srgbClr>
              </a:gs>
              <a:gs pos="50000">
                <a:srgbClr val="4F9A26">
                  <a:shade val="67500"/>
                  <a:satMod val="115000"/>
                </a:srgbClr>
              </a:gs>
              <a:gs pos="98750">
                <a:srgbClr val="A0D42C"/>
              </a:gs>
              <a:gs pos="79000">
                <a:srgbClr val="4F9A2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37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69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00200"/>
            <a:ext cx="769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1ECDA-192D-487F-AC03-2DA9A0B03F4A}" type="datetime1">
              <a:rPr lang="en-US" smtClean="0"/>
              <a:pPr/>
              <a:t>8/4/14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1D335-F193-4775-ABEB-04291726CE5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553200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Copyright © 2015 John Wiley &amp; Sons, Inc. All rights reserved.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30727" y="6428601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fld id="{EB19BA82-6AD1-4C8F-9940-9F1BD01BC7EF}" type="slidenum">
              <a:rPr lang="en-US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‹#›</a:t>
            </a:fld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756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cap="none" baseline="0">
          <a:solidFill>
            <a:srgbClr val="265A9A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99FF"/>
        </a:buClr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d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df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df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df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df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30.pdf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df"/><Relationship Id="rId5" Type="http://schemas.openxmlformats.org/officeDocument/2006/relationships/image" Target="../media/image45.png"/><Relationship Id="rId6" Type="http://schemas.openxmlformats.org/officeDocument/2006/relationships/image" Target="../media/image46.pdf"/><Relationship Id="rId7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d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df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df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6" Type="http://schemas.openxmlformats.org/officeDocument/2006/relationships/image" Target="../media/image6.pdf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d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</a:p>
          <a:p>
            <a:r>
              <a:rPr lang="en-US" dirty="0" smtClean="0"/>
              <a:t>Physical Layer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dirty="0" smtClean="0"/>
              <a:t>Business Data Communications &amp; Networking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561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Multiplexing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Inverse multiplexing</a:t>
            </a:r>
          </a:p>
          <a:p>
            <a:pPr lvl="1"/>
            <a:r>
              <a:rPr lang="en-US" dirty="0" smtClean="0"/>
              <a:t>Combines many low-speed circuits into one high-speed circuit</a:t>
            </a:r>
          </a:p>
          <a:p>
            <a:pPr lvl="1"/>
            <a:r>
              <a:rPr lang="en-US" dirty="0"/>
              <a:t>e.g., two T-1 lines </a:t>
            </a:r>
            <a:r>
              <a:rPr lang="en-US" dirty="0" smtClean="0"/>
              <a:t>multiplexed (creating </a:t>
            </a:r>
            <a:r>
              <a:rPr lang="en-US" dirty="0"/>
              <a:t>a </a:t>
            </a:r>
            <a:r>
              <a:rPr lang="en-US" dirty="0" smtClean="0"/>
              <a:t>capacity </a:t>
            </a:r>
            <a:r>
              <a:rPr lang="en-US" dirty="0"/>
              <a:t>of 2 x </a:t>
            </a:r>
            <a:r>
              <a:rPr lang="en-US" dirty="0" smtClean="0"/>
              <a:t>1.544Mbps </a:t>
            </a:r>
            <a:r>
              <a:rPr lang="en-US" dirty="0"/>
              <a:t>= </a:t>
            </a:r>
            <a:r>
              <a:rPr lang="en-US" dirty="0" smtClean="0"/>
              <a:t>3.088 Mbps)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37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matter used to carry voice or data transmissions</a:t>
            </a:r>
          </a:p>
          <a:p>
            <a:r>
              <a:rPr lang="en-US" b="1" dirty="0" smtClean="0"/>
              <a:t>Guided media </a:t>
            </a:r>
            <a:r>
              <a:rPr lang="en-US" dirty="0" smtClean="0"/>
              <a:t>– transmission flows along physical medium</a:t>
            </a:r>
          </a:p>
          <a:p>
            <a:r>
              <a:rPr lang="en-US" b="1" dirty="0" smtClean="0"/>
              <a:t>Wireless (Radiated) media </a:t>
            </a:r>
            <a:r>
              <a:rPr lang="en-US" dirty="0" smtClean="0"/>
              <a:t>- transmission flows through the air</a:t>
            </a:r>
            <a:endParaRPr lang="en-US" b="1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729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Guided 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Twisted-pair (TP) cable</a:t>
            </a:r>
          </a:p>
          <a:p>
            <a:pPr lvl="1"/>
            <a:r>
              <a:rPr lang="en-US" dirty="0" smtClean="0"/>
              <a:t>Insulated pairs of wires bundled together</a:t>
            </a:r>
          </a:p>
          <a:p>
            <a:pPr lvl="1"/>
            <a:r>
              <a:rPr lang="en-US" dirty="0" smtClean="0"/>
              <a:t>Wires twisted to reduce electromagnetic interference</a:t>
            </a:r>
          </a:p>
          <a:p>
            <a:pPr lvl="1"/>
            <a:r>
              <a:rPr lang="en-US" dirty="0" smtClean="0"/>
              <a:t>Some times use additional shielding (STP)</a:t>
            </a:r>
          </a:p>
          <a:p>
            <a:pPr lvl="1"/>
            <a:r>
              <a:rPr lang="en-US" dirty="0" smtClean="0"/>
              <a:t>Commonly used for telephones, LANs</a:t>
            </a:r>
          </a:p>
          <a:p>
            <a:pPr lvl="1"/>
            <a:r>
              <a:rPr lang="en-US" dirty="0"/>
              <a:t>Characteristics</a:t>
            </a:r>
          </a:p>
          <a:p>
            <a:pPr lvl="2"/>
            <a:r>
              <a:rPr lang="en-US" dirty="0" smtClean="0"/>
              <a:t>Price – inexpensive</a:t>
            </a:r>
          </a:p>
          <a:p>
            <a:pPr lvl="2"/>
            <a:r>
              <a:rPr lang="en-US" dirty="0" smtClean="0"/>
              <a:t>Distance – typically up to 100m</a:t>
            </a:r>
          </a:p>
          <a:p>
            <a:pPr lvl="2"/>
            <a:r>
              <a:rPr lang="en-US" dirty="0" smtClean="0"/>
              <a:t>Use - Telephones</a:t>
            </a:r>
            <a:r>
              <a:rPr lang="en-US" dirty="0"/>
              <a:t>, </a:t>
            </a:r>
            <a:r>
              <a:rPr lang="en-US" dirty="0" smtClean="0"/>
              <a:t>LANs</a:t>
            </a:r>
          </a:p>
          <a:p>
            <a:pPr lvl="1"/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6093460" y="3124200"/>
            <a:ext cx="2974340" cy="3276600"/>
            <a:chOff x="6093460" y="3124200"/>
            <a:chExt cx="2974340" cy="32766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1650" y="3124200"/>
              <a:ext cx="2216150" cy="1273734"/>
            </a:xfrm>
            <a:prstGeom prst="rect">
              <a:avLst/>
            </a:prstGeom>
          </p:spPr>
        </p:pic>
        <p:pic>
          <p:nvPicPr>
            <p:cNvPr id="11" name="Picture 10" descr="c03f005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93460" y="4330700"/>
              <a:ext cx="2898140" cy="207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209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5562600" cy="4214813"/>
          </a:xfrm>
        </p:spPr>
        <p:txBody>
          <a:bodyPr>
            <a:normAutofit/>
          </a:bodyPr>
          <a:lstStyle/>
          <a:p>
            <a:r>
              <a:rPr lang="en-US" dirty="0"/>
              <a:t>Coax cable</a:t>
            </a:r>
          </a:p>
          <a:p>
            <a:pPr lvl="1"/>
            <a:r>
              <a:rPr lang="en-US" dirty="0"/>
              <a:t>Has a single copper core, </a:t>
            </a:r>
            <a:r>
              <a:rPr lang="en-US" dirty="0" smtClean="0"/>
              <a:t>plus outer </a:t>
            </a:r>
            <a:r>
              <a:rPr lang="en-US" dirty="0"/>
              <a:t>insulation, shielding, and inner </a:t>
            </a:r>
            <a:r>
              <a:rPr lang="en-US" dirty="0" smtClean="0"/>
              <a:t>insulation</a:t>
            </a:r>
          </a:p>
          <a:p>
            <a:pPr lvl="1"/>
            <a:r>
              <a:rPr lang="en-US" dirty="0" smtClean="0"/>
              <a:t>Less prone to interference</a:t>
            </a:r>
            <a:endParaRPr lang="en-US" dirty="0"/>
          </a:p>
          <a:p>
            <a:pPr lvl="1"/>
            <a:r>
              <a:rPr lang="en-US" dirty="0"/>
              <a:t>Characteristics</a:t>
            </a:r>
          </a:p>
          <a:p>
            <a:pPr lvl="2"/>
            <a:r>
              <a:rPr lang="en-US" dirty="0" smtClean="0"/>
              <a:t>Price - inexpensive (but more costly than TP)</a:t>
            </a:r>
            <a:endParaRPr lang="en-US" dirty="0"/>
          </a:p>
          <a:p>
            <a:pPr lvl="2"/>
            <a:r>
              <a:rPr lang="en-US" dirty="0" smtClean="0"/>
              <a:t>Distance -  up to 2 km (1.2 miles)</a:t>
            </a:r>
            <a:endParaRPr lang="en-US" dirty="0"/>
          </a:p>
          <a:p>
            <a:pPr lvl="2"/>
            <a:r>
              <a:rPr lang="en-US" dirty="0"/>
              <a:t>Use: </a:t>
            </a:r>
            <a:r>
              <a:rPr lang="en-US" dirty="0" smtClean="0"/>
              <a:t>Cable TV / Internet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851091" y="2667000"/>
            <a:ext cx="3216709" cy="2362200"/>
            <a:chOff x="5851091" y="2667000"/>
            <a:chExt cx="3216709" cy="2362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2667000"/>
              <a:ext cx="3048000" cy="348627"/>
            </a:xfrm>
            <a:prstGeom prst="rect">
              <a:avLst/>
            </a:prstGeom>
          </p:spPr>
        </p:pic>
        <p:pic>
          <p:nvPicPr>
            <p:cNvPr id="9" name="Picture 8" descr="c03f006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rcRect r="42750"/>
                <a:stretch>
                  <a:fillRect/>
                </a:stretch>
              </p:blipFill>
            </mc:Choice>
            <mc:Fallback>
              <p:blipFill>
                <a:blip r:embed="rId4"/>
                <a:srcRect r="42750"/>
                <a:stretch>
                  <a:fillRect/>
                </a:stretch>
              </p:blipFill>
            </mc:Fallback>
          </mc:AlternateContent>
          <p:spPr>
            <a:xfrm>
              <a:off x="5851091" y="3027536"/>
              <a:ext cx="3216709" cy="2001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10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Guided 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5334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Fiber optic cable</a:t>
            </a:r>
          </a:p>
          <a:p>
            <a:pPr lvl="1"/>
            <a:r>
              <a:rPr lang="en-US" dirty="0" smtClean="0"/>
              <a:t>Optical </a:t>
            </a:r>
            <a:r>
              <a:rPr lang="en-US" dirty="0"/>
              <a:t>core made of </a:t>
            </a:r>
            <a:r>
              <a:rPr lang="en-US" dirty="0" smtClean="0"/>
              <a:t>glass or plastic</a:t>
            </a:r>
            <a:endParaRPr lang="en-US" dirty="0"/>
          </a:p>
          <a:p>
            <a:pPr lvl="1"/>
            <a:r>
              <a:rPr lang="en-US" dirty="0" smtClean="0"/>
              <a:t>Data transmitted using light from lasers or LEDs</a:t>
            </a:r>
          </a:p>
          <a:p>
            <a:pPr lvl="1"/>
            <a:r>
              <a:rPr lang="en-US" dirty="0" smtClean="0"/>
              <a:t>Resistant to interference and  corrosion</a:t>
            </a:r>
          </a:p>
          <a:p>
            <a:pPr lvl="1"/>
            <a:r>
              <a:rPr lang="en-US" dirty="0" smtClean="0"/>
              <a:t>Extremely fast data rates</a:t>
            </a:r>
            <a:endParaRPr lang="en-US" dirty="0"/>
          </a:p>
          <a:p>
            <a:pPr lvl="1"/>
            <a:r>
              <a:rPr lang="en-US" dirty="0" smtClean="0"/>
              <a:t>Characteristics</a:t>
            </a:r>
            <a:endParaRPr lang="en-US" dirty="0"/>
          </a:p>
          <a:p>
            <a:pPr lvl="2"/>
            <a:r>
              <a:rPr lang="en-US" dirty="0"/>
              <a:t>Price: </a:t>
            </a:r>
            <a:r>
              <a:rPr lang="en-US" dirty="0" smtClean="0"/>
              <a:t>Expensive</a:t>
            </a:r>
            <a:endParaRPr lang="en-US" dirty="0"/>
          </a:p>
          <a:p>
            <a:pPr lvl="2"/>
            <a:r>
              <a:rPr lang="en-US" dirty="0"/>
              <a:t>Distance: </a:t>
            </a:r>
            <a:r>
              <a:rPr lang="en-US" dirty="0" smtClean="0"/>
              <a:t>500m – 100km</a:t>
            </a:r>
            <a:endParaRPr lang="en-US" dirty="0"/>
          </a:p>
          <a:p>
            <a:pPr lvl="2"/>
            <a:r>
              <a:rPr lang="en-US" dirty="0"/>
              <a:t>Use: </a:t>
            </a:r>
            <a:r>
              <a:rPr lang="en-US" dirty="0" smtClean="0"/>
              <a:t>Trunk line / Backbone, long distance</a:t>
            </a:r>
            <a:r>
              <a:rPr lang="en-US" dirty="0"/>
              <a:t> </a:t>
            </a:r>
            <a:r>
              <a:rPr lang="en-US" dirty="0" smtClean="0"/>
              <a:t>circuits (e.g., undersea cables)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715000" y="3577781"/>
            <a:ext cx="3352800" cy="1984819"/>
            <a:chOff x="5715000" y="3577781"/>
            <a:chExt cx="3352800" cy="19848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rcRect t="51429"/>
            <a:stretch>
              <a:fillRect/>
            </a:stretch>
          </p:blipFill>
          <p:spPr>
            <a:xfrm>
              <a:off x="6369050" y="3650317"/>
              <a:ext cx="2698750" cy="235883"/>
            </a:xfrm>
            <a:prstGeom prst="rect">
              <a:avLst/>
            </a:prstGeom>
          </p:spPr>
        </p:pic>
        <p:pic>
          <p:nvPicPr>
            <p:cNvPr id="10" name="Picture 9" descr="c03f007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l="59294" t="43043"/>
                <a:stretch>
                  <a:fillRect/>
                </a:stretch>
              </p:blipFill>
            </mc:Choice>
            <mc:Fallback>
              <p:blipFill>
                <a:blip r:embed="rId5"/>
                <a:srcRect l="59294" t="43043"/>
                <a:stretch>
                  <a:fillRect/>
                </a:stretch>
              </p:blipFill>
            </mc:Fallback>
          </mc:AlternateContent>
          <p:spPr>
            <a:xfrm>
              <a:off x="5715000" y="3577781"/>
              <a:ext cx="3276600" cy="1984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731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Guided 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Fiber optics</a:t>
            </a:r>
          </a:p>
          <a:p>
            <a:pPr lvl="1"/>
            <a:r>
              <a:rPr lang="en-US" dirty="0"/>
              <a:t>Multimode (about 50 micron core)</a:t>
            </a:r>
          </a:p>
          <a:p>
            <a:pPr lvl="1"/>
            <a:r>
              <a:rPr lang="en-US" dirty="0" smtClean="0"/>
              <a:t>Graded </a:t>
            </a:r>
            <a:r>
              <a:rPr lang="en-US" dirty="0"/>
              <a:t>index multimode</a:t>
            </a:r>
          </a:p>
          <a:p>
            <a:pPr lvl="1"/>
            <a:r>
              <a:rPr lang="en-US" dirty="0" smtClean="0"/>
              <a:t>Single </a:t>
            </a:r>
            <a:r>
              <a:rPr lang="en-US" dirty="0"/>
              <a:t>mode (about 5 micron core)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3429000"/>
            <a:ext cx="2717800" cy="554653"/>
          </a:xfrm>
          <a:prstGeom prst="rect">
            <a:avLst/>
          </a:prstGeom>
        </p:spPr>
      </p:pic>
      <p:pic>
        <p:nvPicPr>
          <p:cNvPr id="6" name="Picture 5" descr="c03f00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18177" y="3352800"/>
            <a:ext cx="7216223" cy="3124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11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Wireless 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Radio</a:t>
            </a:r>
          </a:p>
          <a:p>
            <a:pPr lvl="1"/>
            <a:r>
              <a:rPr lang="en-US" dirty="0"/>
              <a:t>Wireless transmission of electrical waves through air</a:t>
            </a:r>
          </a:p>
          <a:p>
            <a:pPr lvl="1"/>
            <a:r>
              <a:rPr lang="en-US" dirty="0" smtClean="0"/>
              <a:t>Each device on network has a radio transceiver operating at a specific frequency range</a:t>
            </a:r>
          </a:p>
          <a:p>
            <a:pPr lvl="1"/>
            <a:r>
              <a:rPr lang="en-US" dirty="0" smtClean="0"/>
              <a:t>Enables mobile network communication</a:t>
            </a:r>
          </a:p>
          <a:p>
            <a:pPr lvl="1"/>
            <a:r>
              <a:rPr lang="en-US" dirty="0"/>
              <a:t>Characteristics</a:t>
            </a:r>
          </a:p>
          <a:p>
            <a:pPr lvl="2"/>
            <a:r>
              <a:rPr lang="en-US" dirty="0" smtClean="0"/>
              <a:t>Distance</a:t>
            </a:r>
            <a:r>
              <a:rPr lang="en-US" dirty="0"/>
              <a:t>: </a:t>
            </a:r>
            <a:r>
              <a:rPr lang="en-US" dirty="0" smtClean="0"/>
              <a:t>depends on frequency and power</a:t>
            </a:r>
            <a:endParaRPr lang="en-US" dirty="0"/>
          </a:p>
          <a:p>
            <a:pPr lvl="2"/>
            <a:r>
              <a:rPr lang="en-US" dirty="0"/>
              <a:t>Use: </a:t>
            </a:r>
            <a:r>
              <a:rPr lang="en-US" dirty="0" smtClean="0"/>
              <a:t>Wireless LANs, cellular and cordless phones, baby monitors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4595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Wireless 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4876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Microwave</a:t>
            </a:r>
          </a:p>
          <a:p>
            <a:pPr lvl="1"/>
            <a:r>
              <a:rPr lang="en-US" dirty="0" smtClean="0"/>
              <a:t>High-frequency radio communication</a:t>
            </a:r>
          </a:p>
          <a:p>
            <a:pPr lvl="1"/>
            <a:r>
              <a:rPr lang="en-US" dirty="0" smtClean="0"/>
              <a:t>Requires line of sight which may require large antennas and towers</a:t>
            </a:r>
          </a:p>
          <a:p>
            <a:pPr lvl="1"/>
            <a:r>
              <a:rPr lang="en-US" dirty="0" smtClean="0"/>
              <a:t>Affected by weather</a:t>
            </a:r>
          </a:p>
          <a:p>
            <a:pPr lvl="1"/>
            <a:r>
              <a:rPr lang="en-US" dirty="0"/>
              <a:t>Characteristics</a:t>
            </a:r>
          </a:p>
          <a:p>
            <a:pPr lvl="2"/>
            <a:r>
              <a:rPr lang="en-US" dirty="0" smtClean="0"/>
              <a:t>Distance</a:t>
            </a:r>
            <a:r>
              <a:rPr lang="en-US" dirty="0"/>
              <a:t>: </a:t>
            </a:r>
            <a:r>
              <a:rPr lang="en-US" dirty="0" smtClean="0"/>
              <a:t>~60 km (due to curvature of earth</a:t>
            </a:r>
            <a:endParaRPr lang="en-US" dirty="0"/>
          </a:p>
          <a:p>
            <a:pPr lvl="2"/>
            <a:r>
              <a:rPr lang="en-US" dirty="0"/>
              <a:t>Use: Trunk line / Backbone, long </a:t>
            </a:r>
            <a:r>
              <a:rPr lang="en-US" dirty="0" smtClean="0"/>
              <a:t>distance</a:t>
            </a:r>
          </a:p>
          <a:p>
            <a:r>
              <a:rPr lang="en-US" dirty="0"/>
              <a:t>Satellite</a:t>
            </a:r>
          </a:p>
          <a:p>
            <a:pPr lvl="1"/>
            <a:r>
              <a:rPr lang="en-US" dirty="0"/>
              <a:t>Special form of microwave communication</a:t>
            </a:r>
          </a:p>
          <a:p>
            <a:pPr lvl="1"/>
            <a:r>
              <a:rPr lang="en-US" dirty="0"/>
              <a:t>Long distance leads to propagation delays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4527550" y="0"/>
            <a:ext cx="4540250" cy="3619500"/>
            <a:chOff x="4527550" y="0"/>
            <a:chExt cx="4540250" cy="36195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7550" y="0"/>
              <a:ext cx="1949450" cy="1701800"/>
            </a:xfrm>
            <a:prstGeom prst="rect">
              <a:avLst/>
            </a:prstGeom>
          </p:spPr>
        </p:pic>
        <p:pic>
          <p:nvPicPr>
            <p:cNvPr id="13" name="Picture 12" descr="c03f008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629400" y="0"/>
              <a:ext cx="2438400" cy="361950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248401" y="3695275"/>
            <a:ext cx="2590800" cy="2934125"/>
            <a:chOff x="6248401" y="3695275"/>
            <a:chExt cx="2590800" cy="29341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5600" y="3695275"/>
              <a:ext cx="1905000" cy="495725"/>
            </a:xfrm>
            <a:prstGeom prst="rect">
              <a:avLst/>
            </a:prstGeom>
          </p:spPr>
        </p:pic>
        <p:pic>
          <p:nvPicPr>
            <p:cNvPr id="14" name="Picture 13" descr="c03f009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6248401" y="4314825"/>
              <a:ext cx="2590800" cy="2314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48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Media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Factors to consider in media selection</a:t>
            </a:r>
          </a:p>
          <a:p>
            <a:pPr lvl="1"/>
            <a:r>
              <a:rPr lang="en-US" dirty="0" smtClean="0"/>
              <a:t>Type </a:t>
            </a:r>
            <a:r>
              <a:rPr lang="en-US" dirty="0"/>
              <a:t>of network</a:t>
            </a:r>
          </a:p>
          <a:p>
            <a:pPr lvl="1"/>
            <a:r>
              <a:rPr lang="en-US" dirty="0" smtClean="0"/>
              <a:t>Cost</a:t>
            </a:r>
            <a:endParaRPr lang="en-US" dirty="0"/>
          </a:p>
          <a:p>
            <a:pPr lvl="1"/>
            <a:r>
              <a:rPr lang="en-US" dirty="0"/>
              <a:t>Transmission distance</a:t>
            </a:r>
          </a:p>
          <a:p>
            <a:pPr lvl="1"/>
            <a:r>
              <a:rPr lang="en-US" dirty="0" smtClean="0"/>
              <a:t>Security</a:t>
            </a:r>
          </a:p>
          <a:p>
            <a:pPr lvl="1"/>
            <a:r>
              <a:rPr lang="en-US" dirty="0"/>
              <a:t>Error rates</a:t>
            </a:r>
          </a:p>
          <a:p>
            <a:pPr lvl="1"/>
            <a:r>
              <a:rPr lang="en-US" dirty="0" smtClean="0"/>
              <a:t>Transmission speeds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9693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Digital vs. Analog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Digital</a:t>
            </a:r>
            <a:r>
              <a:rPr lang="en-US" dirty="0" smtClean="0"/>
              <a:t> transmission involves discrete binary values (i.e., 0 or 1)</a:t>
            </a:r>
          </a:p>
          <a:p>
            <a:r>
              <a:rPr lang="en-US" b="1" dirty="0" smtClean="0"/>
              <a:t>Analog</a:t>
            </a:r>
            <a:r>
              <a:rPr lang="en-US" dirty="0" smtClean="0"/>
              <a:t> transmission involves continuous waves</a:t>
            </a:r>
          </a:p>
        </p:txBody>
      </p:sp>
      <p:pic>
        <p:nvPicPr>
          <p:cNvPr id="7" name="Picture 6" descr="c03f014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876800" y="4343400"/>
            <a:ext cx="4244686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4191000"/>
            <a:ext cx="2895600" cy="162695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7114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Circuits and Data Flow</a:t>
            </a:r>
          </a:p>
          <a:p>
            <a:r>
              <a:rPr lang="en-US" dirty="0" smtClean="0"/>
              <a:t>Multiplexing</a:t>
            </a:r>
          </a:p>
          <a:p>
            <a:r>
              <a:rPr lang="en-US" dirty="0" smtClean="0"/>
              <a:t>Media</a:t>
            </a:r>
          </a:p>
          <a:p>
            <a:r>
              <a:rPr lang="en-US" dirty="0" smtClean="0"/>
              <a:t>Digital Transmission of Digital Data</a:t>
            </a:r>
          </a:p>
          <a:p>
            <a:r>
              <a:rPr lang="en-US" dirty="0" smtClean="0"/>
              <a:t>Analog Transmission of Digital Data</a:t>
            </a:r>
          </a:p>
          <a:p>
            <a:r>
              <a:rPr lang="en-US" dirty="0" smtClean="0"/>
              <a:t>Digital Transmission of Analog Data</a:t>
            </a:r>
          </a:p>
          <a:p>
            <a:r>
              <a:rPr lang="en-US" dirty="0"/>
              <a:t>Implications for Management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5654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Digital Transmission of Digital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4908808" cy="4214813"/>
          </a:xfrm>
        </p:spPr>
        <p:txBody>
          <a:bodyPr>
            <a:normAutofit/>
          </a:bodyPr>
          <a:lstStyle/>
          <a:p>
            <a:r>
              <a:rPr lang="en-US" dirty="0" smtClean="0"/>
              <a:t>Coding scheme needed to ensure sender and receiver understand messages (e.g., ASCII, Unicode, etc.)</a:t>
            </a:r>
          </a:p>
          <a:p>
            <a:r>
              <a:rPr lang="en-US" dirty="0" smtClean="0"/>
              <a:t>A character is represented by a group of bits</a:t>
            </a:r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3597073" y="1600199"/>
            <a:ext cx="5318327" cy="4611511"/>
            <a:chOff x="3597073" y="1600199"/>
            <a:chExt cx="5318327" cy="4611511"/>
          </a:xfrm>
        </p:grpSpPr>
        <p:pic>
          <p:nvPicPr>
            <p:cNvPr id="7" name="Picture 6" descr="c03f010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6019800" y="1600199"/>
              <a:ext cx="2895600" cy="46115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7073" y="4495801"/>
              <a:ext cx="2194127" cy="1066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89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My Dropbox\Dropbox\CONSULTING\Business Data Comm Slides\Images\paralle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9223" t="32942" r="11452" b="6545"/>
          <a:stretch/>
        </p:blipFill>
        <p:spPr bwMode="auto">
          <a:xfrm>
            <a:off x="1010194" y="3762102"/>
            <a:ext cx="6574972" cy="2011681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328468"/>
            <a:ext cx="7493000" cy="4562745"/>
          </a:xfrm>
        </p:spPr>
        <p:txBody>
          <a:bodyPr/>
          <a:lstStyle/>
          <a:p>
            <a:r>
              <a:rPr lang="en-US" dirty="0" smtClean="0"/>
              <a:t>Transmission modes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Parallel:</a:t>
            </a:r>
            <a:r>
              <a:rPr lang="en-US" dirty="0" smtClean="0"/>
              <a:t> multiple bits transmitted simultaneously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3886200"/>
            <a:ext cx="533400" cy="1804416"/>
            <a:chOff x="2362200" y="3886200"/>
            <a:chExt cx="533400" cy="1804416"/>
          </a:xfrm>
        </p:grpSpPr>
        <p:sp>
          <p:nvSpPr>
            <p:cNvPr id="2" name="Rectangle 1"/>
            <p:cNvSpPr/>
            <p:nvPr/>
          </p:nvSpPr>
          <p:spPr>
            <a:xfrm>
              <a:off x="2362200" y="388620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62200" y="40995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62200" y="43281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2200" y="45567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62200" y="47853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62200" y="50139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62200" y="525780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62200" y="5471160"/>
              <a:ext cx="533400" cy="21945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0380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595E-6 L 0.4125 0.0018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y Dropbox\Dropbox\CONSULTING\Business Data Comm Slides\Images\ser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18711" y="4473591"/>
            <a:ext cx="6477000" cy="126310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500996"/>
            <a:ext cx="7493000" cy="4390217"/>
          </a:xfrm>
        </p:spPr>
        <p:txBody>
          <a:bodyPr/>
          <a:lstStyle/>
          <a:p>
            <a:r>
              <a:rPr lang="en-US" dirty="0" smtClean="0"/>
              <a:t>Transmission modes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b="1" dirty="0" smtClean="0"/>
              <a:t>Serial:</a:t>
            </a:r>
            <a:r>
              <a:rPr lang="en-US" dirty="0" smtClean="0"/>
              <a:t> bits are transferred sequentially, one at a time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85652" y="4665795"/>
            <a:ext cx="1824445" cy="914400"/>
            <a:chOff x="2410097" y="4665795"/>
            <a:chExt cx="1824445" cy="914400"/>
          </a:xfrm>
        </p:grpSpPr>
        <p:sp>
          <p:nvSpPr>
            <p:cNvPr id="16" name="Rectangle 15"/>
            <p:cNvSpPr/>
            <p:nvPr/>
          </p:nvSpPr>
          <p:spPr>
            <a:xfrm>
              <a:off x="2410097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38697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867297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91542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20142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548742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77342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005942" y="4665795"/>
              <a:ext cx="228600" cy="9144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717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35716E-6 L 0.64461 -0.00254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2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Sender and receiver must agree upon:</a:t>
            </a:r>
          </a:p>
          <a:p>
            <a:pPr lvl="1"/>
            <a:r>
              <a:rPr lang="en-US" b="1" dirty="0" smtClean="0"/>
              <a:t>Set of symbols</a:t>
            </a:r>
          </a:p>
          <a:p>
            <a:pPr lvl="2"/>
            <a:r>
              <a:rPr lang="en-US" dirty="0"/>
              <a:t>H</a:t>
            </a:r>
            <a:r>
              <a:rPr lang="en-US" dirty="0" smtClean="0"/>
              <a:t>ow bits are encoded as voltages or light pulses</a:t>
            </a:r>
          </a:p>
          <a:p>
            <a:pPr lvl="2"/>
            <a:r>
              <a:rPr lang="en-US" dirty="0" smtClean="0"/>
              <a:t>e.g., +5V might be encodes as a “1”</a:t>
            </a:r>
          </a:p>
          <a:p>
            <a:pPr lvl="1"/>
            <a:r>
              <a:rPr lang="en-US" b="1" dirty="0" smtClean="0"/>
              <a:t>Symbol rate</a:t>
            </a:r>
          </a:p>
          <a:p>
            <a:pPr lvl="2"/>
            <a:r>
              <a:rPr lang="en-US" dirty="0" smtClean="0"/>
              <a:t>How often symbols are sent</a:t>
            </a:r>
          </a:p>
          <a:p>
            <a:pPr lvl="2"/>
            <a:r>
              <a:rPr lang="en-US" dirty="0" smtClean="0"/>
              <a:t>e.g., with a symbol rate of 64 kilohertz (</a:t>
            </a:r>
            <a:r>
              <a:rPr lang="en-US" dirty="0"/>
              <a:t>k</a:t>
            </a:r>
            <a:r>
              <a:rPr lang="en-US" dirty="0" smtClean="0"/>
              <a:t>Hz), a symbol is sent every 1/64,000 of a second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858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types of signaling techniques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Unipolar - </a:t>
            </a:r>
            <a:r>
              <a:rPr lang="en-US" dirty="0" smtClean="0"/>
              <a:t>voltage is 0 or positive representing binary bits (in some circuits, 0 and negative voltage could be used)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3388917"/>
            <a:ext cx="7969166" cy="2478483"/>
            <a:chOff x="1143000" y="3388917"/>
            <a:chExt cx="7969166" cy="24784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9050" y="3388917"/>
              <a:ext cx="1860550" cy="954483"/>
            </a:xfrm>
            <a:prstGeom prst="rect">
              <a:avLst/>
            </a:prstGeom>
          </p:spPr>
        </p:pic>
        <p:pic>
          <p:nvPicPr>
            <p:cNvPr id="6" name="Picture 5" descr="c03f01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b="85814"/>
                <a:stretch>
                  <a:fillRect/>
                </a:stretch>
              </p:blipFill>
            </mc:Choice>
            <mc:Fallback>
              <p:blipFill>
                <a:blip r:embed="rId5"/>
                <a:srcRect b="85814"/>
                <a:stretch>
                  <a:fillRect/>
                </a:stretch>
              </p:blipFill>
            </mc:Fallback>
          </mc:AlternateContent>
          <p:spPr>
            <a:xfrm>
              <a:off x="1143000" y="4648200"/>
              <a:ext cx="7969166" cy="121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65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types of signaling techniques</a:t>
            </a:r>
          </a:p>
          <a:p>
            <a:pPr marL="971550" lvl="1" indent="-514350">
              <a:buFont typeface="+mj-lt"/>
              <a:buAutoNum type="arabicPeriod" startAt="2"/>
            </a:pPr>
            <a:r>
              <a:rPr lang="en-US" b="1" dirty="0" smtClean="0"/>
              <a:t>Bipolar NRZ -</a:t>
            </a:r>
            <a:r>
              <a:rPr lang="en-US" dirty="0" smtClean="0"/>
              <a:t> voltage is positive or negative, but not zero</a:t>
            </a:r>
          </a:p>
          <a:p>
            <a:pPr marL="1371600" lvl="2" indent="-514350"/>
            <a:r>
              <a:rPr lang="en-US" dirty="0" smtClean="0"/>
              <a:t>Fewer errors than unipolar because signals are more distinct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199" y="3386934"/>
            <a:ext cx="7596527" cy="2785266"/>
            <a:chOff x="1219199" y="3386934"/>
            <a:chExt cx="7596527" cy="27852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83250" y="3386934"/>
              <a:ext cx="2012950" cy="1032666"/>
            </a:xfrm>
            <a:prstGeom prst="rect">
              <a:avLst/>
            </a:prstGeom>
          </p:spPr>
        </p:pic>
        <p:pic>
          <p:nvPicPr>
            <p:cNvPr id="6" name="Picture 5" descr="c03f01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t="18837" b="60698"/>
                <a:stretch>
                  <a:fillRect/>
                </a:stretch>
              </p:blipFill>
            </mc:Choice>
            <mc:Fallback>
              <p:blipFill>
                <a:blip r:embed="rId5"/>
                <a:srcRect t="18837" b="60698"/>
                <a:stretch>
                  <a:fillRect/>
                </a:stretch>
              </p:blipFill>
            </mc:Fallback>
          </mc:AlternateContent>
          <p:spPr>
            <a:xfrm>
              <a:off x="1219199" y="4495800"/>
              <a:ext cx="7596527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9277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types of signaling techniques</a:t>
            </a:r>
          </a:p>
          <a:p>
            <a:pPr marL="971550" lvl="1" indent="-514350">
              <a:buFont typeface="+mj-lt"/>
              <a:buAutoNum type="arabicPeriod" startAt="3"/>
            </a:pPr>
            <a:r>
              <a:rPr lang="en-US" b="1" dirty="0" smtClean="0"/>
              <a:t>Bipolar RZ -</a:t>
            </a:r>
            <a:r>
              <a:rPr lang="en-US" dirty="0" smtClean="0"/>
              <a:t> voltage is positive or negative, returning to zero between each bit</a:t>
            </a:r>
          </a:p>
          <a:p>
            <a:pPr marL="1371600" lvl="2" indent="-514350"/>
            <a:r>
              <a:rPr lang="en-US" dirty="0" smtClean="0"/>
              <a:t>Fewer synchronization errors than bipolar NRZ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95400" y="3388917"/>
            <a:ext cx="7597344" cy="2707083"/>
            <a:chOff x="1295400" y="3388917"/>
            <a:chExt cx="7597344" cy="27070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5250" y="3388917"/>
              <a:ext cx="1860550" cy="954483"/>
            </a:xfrm>
            <a:prstGeom prst="rect">
              <a:avLst/>
            </a:prstGeom>
          </p:spPr>
        </p:pic>
        <p:pic>
          <p:nvPicPr>
            <p:cNvPr id="6" name="Picture 5" descr="c03f01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t="39767" b="39767"/>
                <a:stretch>
                  <a:fillRect/>
                </a:stretch>
              </p:blipFill>
            </mc:Choice>
            <mc:Fallback>
              <p:blipFill>
                <a:blip r:embed="rId5"/>
                <a:srcRect t="39767" b="39767"/>
                <a:stretch>
                  <a:fillRect/>
                </a:stretch>
              </p:blipFill>
            </mc:Fallback>
          </mc:AlternateContent>
          <p:spPr>
            <a:xfrm>
              <a:off x="1295400" y="4419600"/>
              <a:ext cx="7597344" cy="167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757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types of signaling techniques</a:t>
            </a:r>
          </a:p>
          <a:p>
            <a:pPr marL="971550" lvl="1" indent="-514350">
              <a:buFont typeface="+mj-lt"/>
              <a:buAutoNum type="arabicPeriod" startAt="4"/>
            </a:pPr>
            <a:r>
              <a:rPr lang="en-US" b="1" dirty="0" smtClean="0"/>
              <a:t>Bipolar AMI -</a:t>
            </a:r>
            <a:r>
              <a:rPr lang="en-US" dirty="0" smtClean="0"/>
              <a:t> voltage is 0, positive, or negative, returns to zero between each bit, and alternates between positive and negative voltage 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3388917"/>
            <a:ext cx="7828404" cy="2859483"/>
            <a:chOff x="1143000" y="3388917"/>
            <a:chExt cx="7828404" cy="28594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7650" y="3388917"/>
              <a:ext cx="1860550" cy="954483"/>
            </a:xfrm>
            <a:prstGeom prst="rect">
              <a:avLst/>
            </a:prstGeom>
          </p:spPr>
        </p:pic>
        <p:pic>
          <p:nvPicPr>
            <p:cNvPr id="6" name="Picture 5" descr="c03f01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t="58605" b="18837"/>
                <a:stretch>
                  <a:fillRect/>
                </a:stretch>
              </p:blipFill>
            </mc:Choice>
            <mc:Fallback>
              <p:blipFill>
                <a:blip r:embed="rId5"/>
                <a:srcRect t="58605" b="18837"/>
                <a:stretch>
                  <a:fillRect/>
                </a:stretch>
              </p:blipFill>
            </mc:Fallback>
          </mc:AlternateContent>
          <p:spPr>
            <a:xfrm>
              <a:off x="1143000" y="4343400"/>
              <a:ext cx="7828404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694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Digital 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types of signaling techniques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b="1" dirty="0" smtClean="0"/>
              <a:t>Manchester -</a:t>
            </a:r>
            <a:r>
              <a:rPr lang="en-US" dirty="0" smtClean="0"/>
              <a:t> voltage is positive or negative and bits are indicated by a mid-bit transition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9200" y="3463134"/>
            <a:ext cx="7691844" cy="2709066"/>
            <a:chOff x="1219200" y="3463134"/>
            <a:chExt cx="7691844" cy="27090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30850" y="3463134"/>
              <a:ext cx="2012950" cy="1032666"/>
            </a:xfrm>
            <a:prstGeom prst="rect">
              <a:avLst/>
            </a:prstGeom>
          </p:spPr>
        </p:pic>
        <p:pic>
          <p:nvPicPr>
            <p:cNvPr id="6" name="Picture 5" descr="c03f01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t="81628"/>
                <a:stretch>
                  <a:fillRect/>
                </a:stretch>
              </p:blipFill>
            </mc:Choice>
            <mc:Fallback>
              <p:blipFill>
                <a:blip r:embed="rId5"/>
                <a:srcRect t="81628"/>
                <a:stretch>
                  <a:fillRect/>
                </a:stretch>
              </p:blipFill>
            </mc:Fallback>
          </mc:AlternateContent>
          <p:spPr>
            <a:xfrm>
              <a:off x="1219200" y="4648200"/>
              <a:ext cx="7691844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571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143000" y="457200"/>
            <a:ext cx="7854351" cy="11430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Analog </a:t>
            </a:r>
            <a:r>
              <a:rPr lang="en-US" dirty="0"/>
              <a:t>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Telephone system built for analog data</a:t>
            </a:r>
          </a:p>
          <a:p>
            <a:pPr lvl="1"/>
            <a:r>
              <a:rPr lang="en-US" dirty="0" smtClean="0"/>
              <a:t>Electrical signals mimic sound waves (i.e., voice)</a:t>
            </a:r>
          </a:p>
          <a:p>
            <a:pPr lvl="1"/>
            <a:r>
              <a:rPr lang="en-US" dirty="0" smtClean="0"/>
              <a:t>Analog transmissions take on range of values (vs. discrete values of digital transmissions)</a:t>
            </a:r>
          </a:p>
          <a:p>
            <a:pPr lvl="1"/>
            <a:r>
              <a:rPr lang="en-US" dirty="0" smtClean="0"/>
              <a:t>Need a </a:t>
            </a:r>
            <a:r>
              <a:rPr lang="en-US" b="1" dirty="0" smtClean="0"/>
              <a:t>modem</a:t>
            </a:r>
            <a:r>
              <a:rPr lang="en-US" dirty="0" smtClean="0"/>
              <a:t> (modulator/demodulator) to convert from analog to digital and vice versa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51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4724400" cy="4214813"/>
          </a:xfrm>
        </p:spPr>
        <p:txBody>
          <a:bodyPr>
            <a:normAutofit/>
          </a:bodyPr>
          <a:lstStyle/>
          <a:p>
            <a:r>
              <a:rPr lang="en-US" dirty="0"/>
              <a:t>Layer </a:t>
            </a:r>
            <a:r>
              <a:rPr lang="en-US" dirty="0" smtClean="0"/>
              <a:t>1 </a:t>
            </a:r>
            <a:r>
              <a:rPr lang="en-US" dirty="0"/>
              <a:t>in the Internet model</a:t>
            </a:r>
          </a:p>
          <a:p>
            <a:r>
              <a:rPr lang="en-US" dirty="0" smtClean="0"/>
              <a:t>Focus on transmission over circuits</a:t>
            </a:r>
          </a:p>
          <a:p>
            <a:r>
              <a:rPr lang="en-US" dirty="0" smtClean="0"/>
              <a:t>Types </a:t>
            </a:r>
            <a:r>
              <a:rPr lang="en-US" dirty="0"/>
              <a:t>of Circuits </a:t>
            </a:r>
          </a:p>
          <a:p>
            <a:pPr lvl="1"/>
            <a:r>
              <a:rPr lang="en-US" b="1" dirty="0"/>
              <a:t>Physical circuits </a:t>
            </a:r>
            <a:r>
              <a:rPr lang="en-US" dirty="0"/>
              <a:t>connect devices &amp; include </a:t>
            </a:r>
            <a:r>
              <a:rPr lang="en-US" dirty="0" smtClean="0"/>
              <a:t>wires</a:t>
            </a:r>
            <a:endParaRPr lang="en-US" dirty="0"/>
          </a:p>
          <a:p>
            <a:pPr lvl="1"/>
            <a:r>
              <a:rPr lang="en-US" b="1" dirty="0"/>
              <a:t>Logical circuits </a:t>
            </a:r>
            <a:r>
              <a:rPr lang="en-US" dirty="0"/>
              <a:t>refer to the transmission characteristics of the </a:t>
            </a:r>
            <a:r>
              <a:rPr lang="en-US" dirty="0" smtClean="0"/>
              <a:t>circuit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13736512"/>
              </p:ext>
            </p:extLst>
          </p:nvPr>
        </p:nvGraphicFramePr>
        <p:xfrm>
          <a:off x="5638800" y="1676400"/>
          <a:ext cx="3124200" cy="4214813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994054" y="1219200"/>
            <a:ext cx="2286000" cy="381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sz="2400" kern="0" dirty="0" smtClean="0"/>
              <a:t>Internet Model</a:t>
            </a:r>
            <a:endParaRPr lang="en-US" sz="2400" kern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309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143000" y="457200"/>
            <a:ext cx="7871604" cy="11430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Analog </a:t>
            </a:r>
            <a:r>
              <a:rPr lang="en-US" dirty="0"/>
              <a:t>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311216"/>
            <a:ext cx="7493000" cy="4579998"/>
          </a:xfrm>
        </p:spPr>
        <p:txBody>
          <a:bodyPr/>
          <a:lstStyle/>
          <a:p>
            <a:r>
              <a:rPr lang="en-US" dirty="0" smtClean="0"/>
              <a:t>Three characteristics of waves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Amplitude:</a:t>
            </a:r>
            <a:r>
              <a:rPr lang="en-US" dirty="0" smtClean="0"/>
              <a:t> height of wave (decibels)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Frequency:</a:t>
            </a:r>
            <a:r>
              <a:rPr lang="en-US" dirty="0" smtClean="0"/>
              <a:t> waves per second (hertz)</a:t>
            </a:r>
          </a:p>
          <a:p>
            <a:pPr marL="1371600" lvl="2" indent="-514350"/>
            <a:r>
              <a:rPr lang="en-US" b="1" dirty="0" smtClean="0"/>
              <a:t>Wavelength</a:t>
            </a:r>
            <a:r>
              <a:rPr lang="en-US" dirty="0" smtClean="0"/>
              <a:t> is the inverse of frequency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Phase:</a:t>
            </a:r>
            <a:r>
              <a:rPr lang="en-US" dirty="0" smtClean="0"/>
              <a:t> wave direction (degrees) or the point at which the wave begins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0" y="3802704"/>
            <a:ext cx="6925541" cy="2750496"/>
            <a:chOff x="1524000" y="3802704"/>
            <a:chExt cx="6925541" cy="27504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4200" y="3802704"/>
              <a:ext cx="1447800" cy="693096"/>
            </a:xfrm>
            <a:prstGeom prst="rect">
              <a:avLst/>
            </a:prstGeom>
          </p:spPr>
        </p:pic>
        <p:pic>
          <p:nvPicPr>
            <p:cNvPr id="6" name="Picture 5" descr="c03f014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524000" y="4191000"/>
              <a:ext cx="6925541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457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143000" y="457200"/>
            <a:ext cx="7742208" cy="11430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Analog </a:t>
            </a:r>
            <a:r>
              <a:rPr lang="en-US" dirty="0"/>
              <a:t>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Carrier </a:t>
            </a:r>
            <a:r>
              <a:rPr lang="en-US" b="1" dirty="0" smtClean="0"/>
              <a:t>wave </a:t>
            </a:r>
            <a:r>
              <a:rPr lang="en-US" dirty="0" smtClean="0"/>
              <a:t>is basic wave </a:t>
            </a:r>
            <a:r>
              <a:rPr lang="en-US" dirty="0"/>
              <a:t>transmitted through </a:t>
            </a:r>
            <a:r>
              <a:rPr lang="en-US" dirty="0" smtClean="0"/>
              <a:t>a circuit</a:t>
            </a:r>
          </a:p>
          <a:p>
            <a:r>
              <a:rPr lang="en-US" b="1" dirty="0" smtClean="0"/>
              <a:t>Modulation</a:t>
            </a:r>
            <a:r>
              <a:rPr lang="en-US" dirty="0" smtClean="0"/>
              <a:t> is the modification </a:t>
            </a:r>
            <a:r>
              <a:rPr lang="en-US" dirty="0"/>
              <a:t>of a carrier wave’s fundamental characteristics in order to encode </a:t>
            </a:r>
            <a:r>
              <a:rPr lang="en-US" dirty="0" smtClean="0"/>
              <a:t>information</a:t>
            </a:r>
            <a:endParaRPr lang="en-US" dirty="0"/>
          </a:p>
          <a:p>
            <a:r>
              <a:rPr lang="en-US" altLang="en-US" sz="2400" dirty="0" smtClean="0"/>
              <a:t>Three ways </a:t>
            </a:r>
            <a:r>
              <a:rPr lang="en-US" altLang="en-US" sz="2400" dirty="0"/>
              <a:t>to modulate a carrier wave: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b="1" dirty="0"/>
              <a:t>Amplitude Modulation (</a:t>
            </a:r>
            <a:r>
              <a:rPr lang="en-US" altLang="en-US" sz="2000" b="1" dirty="0" smtClean="0"/>
              <a:t>AM) </a:t>
            </a:r>
            <a:r>
              <a:rPr lang="en-US" altLang="en-US" sz="2000" dirty="0" smtClean="0"/>
              <a:t>or Amplitude </a:t>
            </a:r>
            <a:r>
              <a:rPr lang="en-US" altLang="en-US" sz="2000" dirty="0"/>
              <a:t>Shift Keying (ASK</a:t>
            </a:r>
            <a:r>
              <a:rPr lang="en-US" altLang="en-US" sz="2000" dirty="0" smtClean="0"/>
              <a:t>)</a:t>
            </a:r>
            <a:endParaRPr lang="en-US" alt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b="1" dirty="0"/>
              <a:t>Frequency Modulation (FM</a:t>
            </a:r>
            <a:r>
              <a:rPr lang="en-US" altLang="en-US" sz="2000" dirty="0" smtClean="0"/>
              <a:t>) or Frequency </a:t>
            </a:r>
            <a:r>
              <a:rPr lang="en-US" altLang="en-US" sz="2000" dirty="0"/>
              <a:t>Shift Keying (FSK)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000" b="1" dirty="0"/>
              <a:t>Phase Modulation (</a:t>
            </a:r>
            <a:r>
              <a:rPr lang="en-US" altLang="en-US" sz="2000" b="1" dirty="0" smtClean="0"/>
              <a:t>PM)</a:t>
            </a:r>
            <a:r>
              <a:rPr lang="en-US" altLang="en-US" sz="2000" dirty="0" smtClean="0"/>
              <a:t> or Phase </a:t>
            </a:r>
            <a:r>
              <a:rPr lang="en-US" altLang="en-US" sz="2000" dirty="0"/>
              <a:t>Shift Keying (PSK)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48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 Transmission of Digital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2895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Amplitude Modulation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Frequency Modulation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Phase Modulation</a:t>
            </a:r>
          </a:p>
        </p:txBody>
      </p:sp>
      <p:pic>
        <p:nvPicPr>
          <p:cNvPr id="7" name="Picture 6" descr="c03f015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114800" y="1219200"/>
            <a:ext cx="4343400" cy="1772816"/>
          </a:xfrm>
          <a:prstGeom prst="rect">
            <a:avLst/>
          </a:prstGeom>
        </p:spPr>
      </p:pic>
      <p:pic>
        <p:nvPicPr>
          <p:cNvPr id="8" name="Picture 7" descr="c03f01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114800" y="3154680"/>
            <a:ext cx="4495800" cy="1493520"/>
          </a:xfrm>
          <a:prstGeom prst="rect">
            <a:avLst/>
          </a:prstGeom>
        </p:spPr>
      </p:pic>
      <p:pic>
        <p:nvPicPr>
          <p:cNvPr id="9" name="Picture 8" descr="c03f017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038600" y="4953000"/>
            <a:ext cx="4795520" cy="1219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59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Analog </a:t>
            </a:r>
            <a:r>
              <a:rPr lang="en-US" dirty="0"/>
              <a:t>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493000" cy="4495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Symbol:</a:t>
            </a:r>
            <a:r>
              <a:rPr lang="en-US" dirty="0" smtClean="0"/>
              <a:t> One or more modifications to a carrier wave used to encode data</a:t>
            </a:r>
          </a:p>
          <a:p>
            <a:r>
              <a:rPr lang="en-US" dirty="0" smtClean="0"/>
              <a:t>Can send 1 bit by defining two different symbols (e.g., amplitudes, frequencies, etc.)</a:t>
            </a:r>
          </a:p>
          <a:p>
            <a:r>
              <a:rPr lang="en-US" dirty="0" smtClean="0"/>
              <a:t>Can send multiple bits by defining more than two symbols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more complicated information coding </a:t>
            </a:r>
            <a:r>
              <a:rPr lang="en-US" dirty="0" smtClean="0"/>
              <a:t>schemes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1 bit of information  </a:t>
            </a:r>
            <a:r>
              <a:rPr lang="en-US" altLang="en-US" dirty="0"/>
              <a:t>2 symbols </a:t>
            </a:r>
            <a:endParaRPr lang="en-US" altLang="en-US" dirty="0">
              <a:sym typeface="Wingdings" pitchFamily="2" charset="2"/>
            </a:endParaRPr>
          </a:p>
          <a:p>
            <a:pPr lvl="1"/>
            <a:r>
              <a:rPr lang="en-US" altLang="en-US" dirty="0">
                <a:sym typeface="Wingdings" pitchFamily="2" charset="2"/>
              </a:rPr>
              <a:t>2 bits of information  </a:t>
            </a:r>
            <a:r>
              <a:rPr lang="en-US" altLang="en-US" dirty="0"/>
              <a:t>4 symbols</a:t>
            </a:r>
            <a:endParaRPr lang="en-US" altLang="en-US" dirty="0">
              <a:sym typeface="Wingdings" pitchFamily="2" charset="2"/>
            </a:endParaRPr>
          </a:p>
          <a:p>
            <a:pPr lvl="1"/>
            <a:r>
              <a:rPr lang="en-US" altLang="en-US" dirty="0">
                <a:sym typeface="Wingdings" pitchFamily="2" charset="2"/>
              </a:rPr>
              <a:t>3 bits of information </a:t>
            </a:r>
            <a:r>
              <a:rPr lang="en-US" altLang="en-US" dirty="0" smtClean="0">
                <a:sym typeface="Wingdings" pitchFamily="2" charset="2"/>
              </a:rPr>
              <a:t> 8 </a:t>
            </a:r>
            <a:r>
              <a:rPr lang="en-US" altLang="en-US" dirty="0">
                <a:sym typeface="Wingdings" pitchFamily="2" charset="2"/>
              </a:rPr>
              <a:t>symbols</a:t>
            </a:r>
          </a:p>
          <a:p>
            <a:pPr lvl="1"/>
            <a:r>
              <a:rPr lang="en-US" altLang="en-US" dirty="0" smtClean="0">
                <a:sym typeface="Wingdings" pitchFamily="2" charset="2"/>
              </a:rPr>
              <a:t>n </a:t>
            </a:r>
            <a:r>
              <a:rPr lang="en-US" altLang="en-US" dirty="0">
                <a:sym typeface="Wingdings" pitchFamily="2" charset="2"/>
              </a:rPr>
              <a:t>bits of information  2</a:t>
            </a:r>
            <a:r>
              <a:rPr lang="en-US" altLang="en-US" sz="3600" baseline="50000" dirty="0">
                <a:sym typeface="Wingdings" pitchFamily="2" charset="2"/>
              </a:rPr>
              <a:t>n</a:t>
            </a:r>
            <a:r>
              <a:rPr lang="en-US" altLang="en-US" dirty="0">
                <a:sym typeface="Wingdings" pitchFamily="2" charset="2"/>
              </a:rPr>
              <a:t> symbols</a:t>
            </a:r>
            <a:endParaRPr lang="en-US" altLang="en-US" dirty="0"/>
          </a:p>
          <a:p>
            <a:pPr lvl="1"/>
            <a:endParaRPr lang="en-US" dirty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647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xfrm>
            <a:off x="1143000" y="457200"/>
            <a:ext cx="7776713" cy="1143000"/>
          </a:xfr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Analog </a:t>
            </a:r>
            <a:r>
              <a:rPr lang="en-US" dirty="0"/>
              <a:t>Transmission of Digital Data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Two-bit Amplitude Modulation</a:t>
            </a:r>
          </a:p>
          <a:p>
            <a:pPr lvl="1"/>
            <a:r>
              <a:rPr lang="en-US" dirty="0" smtClean="0"/>
              <a:t>With 4 levels of amplitude defined as symbols, 2 bits can be transmitted per symbol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05000" y="2661217"/>
            <a:ext cx="6172200" cy="3937291"/>
            <a:chOff x="1905000" y="2661217"/>
            <a:chExt cx="6172200" cy="39372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29400" y="2661217"/>
              <a:ext cx="1447800" cy="691583"/>
            </a:xfrm>
            <a:prstGeom prst="rect">
              <a:avLst/>
            </a:prstGeom>
          </p:spPr>
        </p:pic>
        <p:pic>
          <p:nvPicPr>
            <p:cNvPr id="6" name="Picture 5" descr="c03f018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1905000" y="3429000"/>
              <a:ext cx="6172200" cy="3169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448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Analog </a:t>
            </a:r>
            <a:r>
              <a:rPr lang="en-US" dirty="0"/>
              <a:t>Transmission of Digital Data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Data rate (or bit rate)</a:t>
            </a:r>
            <a:r>
              <a:rPr lang="en-US" dirty="0" smtClean="0"/>
              <a:t> is the </a:t>
            </a:r>
            <a:r>
              <a:rPr lang="en-US" b="1" dirty="0" smtClean="0"/>
              <a:t> </a:t>
            </a:r>
            <a:r>
              <a:rPr lang="en-US" dirty="0" smtClean="0"/>
              <a:t>number of bits transmitted per second</a:t>
            </a:r>
          </a:p>
          <a:p>
            <a:r>
              <a:rPr lang="en-US" b="1" dirty="0" smtClean="0"/>
              <a:t>Symbol rate: </a:t>
            </a:r>
            <a:r>
              <a:rPr lang="en-US" dirty="0" smtClean="0"/>
              <a:t>number of symbols transmitted per second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/>
              <a:t>Data rate = symbol rate × (# bits/symbol)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marL="457200" lvl="1" indent="0">
              <a:buNone/>
            </a:pPr>
            <a:r>
              <a:rPr lang="en-US" dirty="0" smtClean="0"/>
              <a:t>Symbol rate = 16,000 symbols/sec</a:t>
            </a:r>
          </a:p>
          <a:p>
            <a:pPr marL="457200" lvl="1" indent="0">
              <a:buNone/>
            </a:pPr>
            <a:r>
              <a:rPr lang="en-US" dirty="0" smtClean="0"/>
              <a:t>#bits/symbol = 4 bits/symbol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Data rate </a:t>
            </a:r>
            <a:r>
              <a:rPr lang="en-US" dirty="0"/>
              <a:t>= 16,000 symbols/sec </a:t>
            </a:r>
            <a:r>
              <a:rPr lang="en-US" dirty="0" smtClean="0"/>
              <a:t>× </a:t>
            </a:r>
            <a:r>
              <a:rPr lang="en-US" dirty="0"/>
              <a:t>4 bits/symbol</a:t>
            </a:r>
          </a:p>
          <a:p>
            <a:pPr marL="457200" lvl="1" indent="0">
              <a:buNone/>
            </a:pPr>
            <a:r>
              <a:rPr lang="en-US" dirty="0" smtClean="0"/>
              <a:t>= 64,000 bits/sec = 64Kbps</a:t>
            </a:r>
          </a:p>
          <a:p>
            <a:endParaRPr lang="en-US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342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Transmission of Analog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Codecs (</a:t>
            </a:r>
            <a:r>
              <a:rPr lang="en-US" b="1" dirty="0" err="1" smtClean="0"/>
              <a:t>COde</a:t>
            </a:r>
            <a:r>
              <a:rPr lang="en-US" b="1" dirty="0"/>
              <a:t>, </a:t>
            </a:r>
            <a:r>
              <a:rPr lang="en-US" b="1" dirty="0" err="1" smtClean="0"/>
              <a:t>DECode</a:t>
            </a:r>
            <a:r>
              <a:rPr lang="en-US" b="1" dirty="0" smtClean="0"/>
              <a:t>) </a:t>
            </a:r>
            <a:r>
              <a:rPr lang="en-US" dirty="0" smtClean="0"/>
              <a:t>is a device or software that converts </a:t>
            </a:r>
            <a:r>
              <a:rPr lang="en-US" dirty="0"/>
              <a:t>an analog </a:t>
            </a:r>
            <a:r>
              <a:rPr lang="en-US" dirty="0" smtClean="0"/>
              <a:t>signal (e.g., voice) </a:t>
            </a:r>
            <a:r>
              <a:rPr lang="en-US" dirty="0"/>
              <a:t>into digital </a:t>
            </a:r>
            <a:r>
              <a:rPr lang="en-US" dirty="0" smtClean="0"/>
              <a:t>form and the reverse </a:t>
            </a:r>
            <a:endParaRPr lang="en-US" dirty="0"/>
          </a:p>
          <a:p>
            <a:r>
              <a:rPr lang="en-US" b="1" dirty="0" smtClean="0"/>
              <a:t>Pulse-Code </a:t>
            </a:r>
            <a:r>
              <a:rPr lang="en-US" b="1" dirty="0"/>
              <a:t>Modulation (PCM</a:t>
            </a:r>
            <a:r>
              <a:rPr lang="en-US" b="1" dirty="0" smtClean="0"/>
              <a:t>) </a:t>
            </a:r>
            <a:r>
              <a:rPr lang="en-US" dirty="0" smtClean="0"/>
              <a:t>converts analog to digital by: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Sampling the analog signal at regular intervals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Measuring the amplitude of each sample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 smtClean="0"/>
              <a:t>Encoding (quantizing) the amplitude as binary data</a:t>
            </a:r>
            <a:endParaRPr lang="en-US" dirty="0"/>
          </a:p>
          <a:p>
            <a:r>
              <a:rPr lang="en-US" b="1" dirty="0" smtClean="0"/>
              <a:t>Quantizing Error </a:t>
            </a:r>
            <a:r>
              <a:rPr lang="en-US" dirty="0" smtClean="0"/>
              <a:t>is the difference </a:t>
            </a:r>
            <a:r>
              <a:rPr lang="en-US" dirty="0"/>
              <a:t>between the original analog signal and the </a:t>
            </a:r>
            <a:r>
              <a:rPr lang="en-US" dirty="0" smtClean="0"/>
              <a:t>approximated</a:t>
            </a:r>
            <a:r>
              <a:rPr lang="en-US" dirty="0"/>
              <a:t>, digital </a:t>
            </a:r>
            <a:r>
              <a:rPr lang="en-US" dirty="0" smtClean="0"/>
              <a:t>signal</a:t>
            </a:r>
          </a:p>
          <a:p>
            <a:r>
              <a:rPr lang="en-US" dirty="0" smtClean="0"/>
              <a:t>Reducing quantizing error can be done by:</a:t>
            </a:r>
            <a:endParaRPr lang="en-US" dirty="0"/>
          </a:p>
          <a:p>
            <a:pPr lvl="1"/>
            <a:r>
              <a:rPr lang="en-US" dirty="0" smtClean="0"/>
              <a:t>Sampling more frequently</a:t>
            </a:r>
          </a:p>
          <a:p>
            <a:pPr lvl="1"/>
            <a:r>
              <a:rPr lang="en-US" dirty="0" smtClean="0"/>
              <a:t>Using more levels of amplitude in encoding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66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Digital Transmission </a:t>
            </a:r>
            <a:r>
              <a:rPr lang="en-US" dirty="0"/>
              <a:t>of </a:t>
            </a:r>
            <a:r>
              <a:rPr lang="en-US" dirty="0" smtClean="0"/>
              <a:t>Analog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252017"/>
            <a:ext cx="5257800" cy="301183"/>
          </a:xfrm>
          <a:prstGeom prst="rect">
            <a:avLst/>
          </a:prstGeom>
        </p:spPr>
      </p:pic>
      <p:pic>
        <p:nvPicPr>
          <p:cNvPr id="7" name="Picture 6" descr="c03f02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57107" y="1066800"/>
            <a:ext cx="6977293" cy="5161772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4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cabling tends to be least expensive and most reliable</a:t>
            </a:r>
          </a:p>
          <a:p>
            <a:r>
              <a:rPr lang="en-US" dirty="0" smtClean="0"/>
              <a:t>Data and voice networks continue to converge</a:t>
            </a:r>
          </a:p>
          <a:p>
            <a:r>
              <a:rPr lang="en-US" dirty="0" smtClean="0"/>
              <a:t>Wired networks remain more secure and reliable than wireless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328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696200" cy="1143000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696200" cy="4525963"/>
          </a:xfrm>
        </p:spPr>
        <p:txBody>
          <a:bodyPr/>
          <a:lstStyle/>
          <a:p>
            <a:r>
              <a:rPr lang="en-US" dirty="0" smtClean="0"/>
              <a:t>Circuit Configuration</a:t>
            </a:r>
          </a:p>
          <a:p>
            <a:pPr lvl="1"/>
            <a:r>
              <a:rPr lang="en-US" b="1" dirty="0" smtClean="0"/>
              <a:t>Point-to-Point</a:t>
            </a:r>
            <a:r>
              <a:rPr lang="en-US" dirty="0" smtClean="0"/>
              <a:t> circuits include most wired connections today</a:t>
            </a:r>
          </a:p>
          <a:p>
            <a:pPr lvl="1"/>
            <a:r>
              <a:rPr lang="en-US" b="1" dirty="0" smtClean="0"/>
              <a:t>Multipoint</a:t>
            </a:r>
            <a:r>
              <a:rPr lang="en-US" dirty="0" smtClean="0"/>
              <a:t> circuits are most commonly used in wireless today</a:t>
            </a:r>
          </a:p>
          <a:p>
            <a:r>
              <a:rPr lang="en-US" dirty="0" smtClean="0"/>
              <a:t>Shared circuits (multipoint) are less expensive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733800"/>
            <a:ext cx="1905000" cy="564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689873"/>
            <a:ext cx="1752600" cy="577327"/>
          </a:xfrm>
          <a:prstGeom prst="rect">
            <a:avLst/>
          </a:prstGeom>
        </p:spPr>
      </p:pic>
      <p:pic>
        <p:nvPicPr>
          <p:cNvPr id="8" name="Picture 7" descr="c03f00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43000" y="4648200"/>
            <a:ext cx="3581400" cy="1295400"/>
          </a:xfrm>
          <a:prstGeom prst="rect">
            <a:avLst/>
          </a:prstGeom>
        </p:spPr>
      </p:pic>
      <p:pic>
        <p:nvPicPr>
          <p:cNvPr id="9" name="Picture 8" descr="c03f00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410199" y="4267200"/>
            <a:ext cx="3352801" cy="2256387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05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2209800"/>
            <a:ext cx="3302000" cy="416242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Data flows in </a:t>
            </a:r>
            <a:r>
              <a:rPr lang="en-US" b="1" dirty="0" smtClean="0"/>
              <a:t>one direction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Data flows </a:t>
            </a:r>
            <a:r>
              <a:rPr lang="en-US" b="1" dirty="0" smtClean="0"/>
              <a:t>both directions</a:t>
            </a:r>
            <a:r>
              <a:rPr lang="en-US" dirty="0" smtClean="0"/>
              <a:t>, but only </a:t>
            </a:r>
            <a:r>
              <a:rPr lang="en-US" b="1" dirty="0" smtClean="0"/>
              <a:t>one at a time</a:t>
            </a:r>
          </a:p>
          <a:p>
            <a:endParaRPr lang="en-US" dirty="0"/>
          </a:p>
          <a:p>
            <a:r>
              <a:rPr lang="en-US" dirty="0" smtClean="0"/>
              <a:t>Data flows simultaneously in </a:t>
            </a:r>
            <a:r>
              <a:rPr lang="en-US" b="1" dirty="0" smtClean="0"/>
              <a:t>both directions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66800" y="762000"/>
            <a:ext cx="6667500" cy="5105400"/>
            <a:chOff x="1066800" y="762000"/>
            <a:chExt cx="6667500" cy="5105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91200" y="762000"/>
              <a:ext cx="1943100" cy="1130300"/>
            </a:xfrm>
            <a:prstGeom prst="rect">
              <a:avLst/>
            </a:prstGeom>
          </p:spPr>
        </p:pic>
        <p:pic>
          <p:nvPicPr>
            <p:cNvPr id="6" name="Picture 5" descr="c03f003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066800" y="2095500"/>
              <a:ext cx="4222630" cy="3771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676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Multiplexing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high-speed circuit into </a:t>
            </a:r>
            <a:r>
              <a:rPr lang="en-US" dirty="0"/>
              <a:t>several slower (logical) </a:t>
            </a:r>
            <a:r>
              <a:rPr lang="en-US" dirty="0" smtClean="0"/>
              <a:t>circuits</a:t>
            </a:r>
          </a:p>
          <a:p>
            <a:r>
              <a:rPr lang="en-US" dirty="0" smtClean="0"/>
              <a:t>Main advantage is cost</a:t>
            </a:r>
          </a:p>
          <a:p>
            <a:pPr>
              <a:lnSpc>
                <a:spcPct val="90000"/>
              </a:lnSpc>
            </a:pPr>
            <a:r>
              <a:rPr lang="en-US" dirty="0"/>
              <a:t>Categories of multiplexing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Frequency/Wavelength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Time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2209800" y="3052736"/>
            <a:ext cx="5969000" cy="3576664"/>
            <a:chOff x="2209800" y="3052736"/>
            <a:chExt cx="5969000" cy="35766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3052736"/>
              <a:ext cx="1828800" cy="588936"/>
            </a:xfrm>
            <a:prstGeom prst="rect">
              <a:avLst/>
            </a:prstGeom>
          </p:spPr>
        </p:pic>
        <p:pic>
          <p:nvPicPr>
            <p:cNvPr id="7" name="Picture 6" descr="c03f004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2209800" y="3657600"/>
              <a:ext cx="5969000" cy="2971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733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76400"/>
            <a:ext cx="7696200" cy="4214813"/>
          </a:xfrm>
        </p:spPr>
        <p:txBody>
          <a:bodyPr/>
          <a:lstStyle/>
          <a:p>
            <a:r>
              <a:rPr lang="en-US" b="1" dirty="0"/>
              <a:t>Frequency </a:t>
            </a:r>
            <a:r>
              <a:rPr lang="en-US" b="1" dirty="0" smtClean="0"/>
              <a:t>Division Multiplexing </a:t>
            </a:r>
            <a:r>
              <a:rPr lang="en-US" b="1" dirty="0"/>
              <a:t>(FDM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Creates “channels” from larger frequency band</a:t>
            </a:r>
          </a:p>
          <a:p>
            <a:pPr lvl="1"/>
            <a:r>
              <a:rPr lang="en-US" b="1" dirty="0" err="1" smtClean="0"/>
              <a:t>Guardbands</a:t>
            </a:r>
            <a:r>
              <a:rPr lang="en-US" dirty="0" smtClean="0"/>
              <a:t> separate channels to prevent interference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40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Wavelength Division Multiplexing (WDM)</a:t>
            </a:r>
          </a:p>
          <a:p>
            <a:pPr lvl="1"/>
            <a:r>
              <a:rPr lang="en-US" dirty="0" smtClean="0"/>
              <a:t>A variant of FDM used in fiber optic circuits</a:t>
            </a:r>
          </a:p>
          <a:p>
            <a:pPr lvl="1"/>
            <a:r>
              <a:rPr lang="en-US" dirty="0"/>
              <a:t>Makes use of multiple light </a:t>
            </a:r>
            <a:r>
              <a:rPr lang="en-US" dirty="0" smtClean="0"/>
              <a:t>wavelengths (colors) </a:t>
            </a:r>
            <a:r>
              <a:rPr lang="en-US" dirty="0"/>
              <a:t>to </a:t>
            </a:r>
            <a:r>
              <a:rPr lang="en-US" dirty="0" smtClean="0"/>
              <a:t>divide circuit into channels</a:t>
            </a:r>
          </a:p>
          <a:p>
            <a:pPr lvl="1"/>
            <a:r>
              <a:rPr lang="en-US" dirty="0" smtClean="0"/>
              <a:t>Dense WDM can divide circuit into more than 100 channels per fiber each transmitting at 10 </a:t>
            </a:r>
            <a:r>
              <a:rPr lang="en-US" dirty="0" err="1" smtClean="0"/>
              <a:t>Gbps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0" y="5029200"/>
            <a:ext cx="9144000" cy="1447800"/>
          </a:xfrm>
          <a:prstGeom prst="rect">
            <a:avLst/>
          </a:prstGeom>
          <a:gradFill flip="none" rotWithShape="1">
            <a:gsLst>
              <a:gs pos="100000">
                <a:srgbClr val="A603AB"/>
              </a:gs>
              <a:gs pos="80000">
                <a:srgbClr val="0819FB"/>
              </a:gs>
              <a:gs pos="60000">
                <a:srgbClr val="1A8D48"/>
              </a:gs>
              <a:gs pos="40000">
                <a:srgbClr val="FFFF00"/>
              </a:gs>
              <a:gs pos="20000">
                <a:srgbClr val="EE3F17"/>
              </a:gs>
              <a:gs pos="0">
                <a:srgbClr val="FF0000"/>
              </a:gs>
            </a:gsLst>
            <a:lin ang="54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66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124200"/>
            <a:ext cx="7696200" cy="3429000"/>
          </a:xfrm>
        </p:spPr>
        <p:txBody>
          <a:bodyPr/>
          <a:lstStyle/>
          <a:p>
            <a:r>
              <a:rPr lang="en-US" b="1" dirty="0" smtClean="0"/>
              <a:t>Statistical Time Division Multiplexing </a:t>
            </a:r>
            <a:r>
              <a:rPr lang="en-US" b="1" dirty="0"/>
              <a:t>(STDM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A variation of TDM</a:t>
            </a:r>
            <a:endParaRPr lang="en-US" dirty="0"/>
          </a:p>
          <a:p>
            <a:pPr lvl="2"/>
            <a:r>
              <a:rPr lang="en-US" dirty="0" smtClean="0"/>
              <a:t>Designed to reduce idle time slots by allocating slots based on statistical </a:t>
            </a:r>
            <a:r>
              <a:rPr lang="en-US" dirty="0"/>
              <a:t>network usage</a:t>
            </a:r>
          </a:p>
          <a:p>
            <a:pPr lvl="2"/>
            <a:r>
              <a:rPr lang="en-US" dirty="0"/>
              <a:t>Disadvantages</a:t>
            </a:r>
          </a:p>
          <a:p>
            <a:pPr lvl="3"/>
            <a:r>
              <a:rPr lang="en-US" dirty="0"/>
              <a:t>Potential time </a:t>
            </a:r>
            <a:r>
              <a:rPr lang="en-US" dirty="0" smtClean="0"/>
              <a:t>delays when actual usage does not match statistically allocated time slots</a:t>
            </a:r>
            <a:endParaRPr lang="en-US" dirty="0"/>
          </a:p>
          <a:p>
            <a:pPr lvl="3"/>
            <a:r>
              <a:rPr lang="en-US" dirty="0"/>
              <a:t>Additional logical addressing requirements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1295400"/>
            <a:ext cx="76962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5A9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Time Division Multiplexing (TDM)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5A9A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Circuit is divided by devices taking turns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5A9A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traditional TDM, all have equal turns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5A9A"/>
              </a:buClr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More efficient than FDM, but may have idle time slots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65A9A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5921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tzgerald12e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fitzgerald12e_ppt_template.thmx</Template>
  <TotalTime>2236</TotalTime>
  <Words>1565</Words>
  <Application>Microsoft Macintosh PowerPoint</Application>
  <PresentationFormat>On-screen Show (4:3)</PresentationFormat>
  <Paragraphs>280</Paragraphs>
  <Slides>38</Slides>
  <Notes>26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fitzgerald12e_ppt_template</vt:lpstr>
      <vt:lpstr>Business Data Communications &amp; Networking</vt:lpstr>
      <vt:lpstr>Outline</vt:lpstr>
      <vt:lpstr>Physical Layer</vt:lpstr>
      <vt:lpstr>Circuits</vt:lpstr>
      <vt:lpstr>Data Flow</vt:lpstr>
      <vt:lpstr>Multiplexing</vt:lpstr>
      <vt:lpstr>Multiplexing</vt:lpstr>
      <vt:lpstr>Multiplexing</vt:lpstr>
      <vt:lpstr>Multiplexing</vt:lpstr>
      <vt:lpstr>Multiplexing</vt:lpstr>
      <vt:lpstr>Media</vt:lpstr>
      <vt:lpstr>Guided Media</vt:lpstr>
      <vt:lpstr>Guided Media</vt:lpstr>
      <vt:lpstr>Guided Media</vt:lpstr>
      <vt:lpstr>Guided Media</vt:lpstr>
      <vt:lpstr>Wireless Media</vt:lpstr>
      <vt:lpstr>Wireless Media</vt:lpstr>
      <vt:lpstr>Media</vt:lpstr>
      <vt:lpstr>Digital vs. Analog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Digital Transmission of Digital Data</vt:lpstr>
      <vt:lpstr>Analog Transmission of Digital Data</vt:lpstr>
      <vt:lpstr>Analog Transmission of Digital Data</vt:lpstr>
      <vt:lpstr>Analog Transmission of Digital Data</vt:lpstr>
      <vt:lpstr>Analog Transmission of Digital Data</vt:lpstr>
      <vt:lpstr>Analog Transmission of Digital Data</vt:lpstr>
      <vt:lpstr>Analog Transmission of Digital Data</vt:lpstr>
      <vt:lpstr>Analog Transmission of Digital Data</vt:lpstr>
      <vt:lpstr>Digital Transmission of Analog Data</vt:lpstr>
      <vt:lpstr>Digital Transmission of Analog Data</vt:lpstr>
      <vt:lpstr>Implications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Wells</dc:creator>
  <cp:lastModifiedBy>Elizabeth Pearson</cp:lastModifiedBy>
  <cp:revision>108</cp:revision>
  <dcterms:created xsi:type="dcterms:W3CDTF">2014-08-04T14:56:31Z</dcterms:created>
  <dcterms:modified xsi:type="dcterms:W3CDTF">2014-08-04T14:57:31Z</dcterms:modified>
</cp:coreProperties>
</file>